
<file path=[Content_Types].xml><?xml version="1.0" encoding="utf-8"?>
<Types xmlns="http://schemas.openxmlformats.org/package/2006/content-types">
  <Default Extension="xml" ContentType="application/xml"/>
  <Default Extension="mp3" ContentType="audio/mpeg"/>
  <Default Extension="jpeg" ContentType="image/jpeg"/>
  <Default Extension="png" ContentType="image/pn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257" r:id="rId2"/>
    <p:sldId id="258" r:id="rId3"/>
    <p:sldId id="259" r:id="rId4"/>
    <p:sldId id="295" r:id="rId5"/>
    <p:sldId id="296" r:id="rId6"/>
    <p:sldId id="267" r:id="rId7"/>
    <p:sldId id="306" r:id="rId8"/>
    <p:sldId id="333" r:id="rId9"/>
    <p:sldId id="335" r:id="rId10"/>
    <p:sldId id="336" r:id="rId11"/>
    <p:sldId id="337" r:id="rId12"/>
    <p:sldId id="342" r:id="rId13"/>
    <p:sldId id="338" r:id="rId14"/>
    <p:sldId id="343" r:id="rId15"/>
    <p:sldId id="346" r:id="rId16"/>
    <p:sldId id="347" r:id="rId17"/>
    <p:sldId id="339" r:id="rId18"/>
    <p:sldId id="345" r:id="rId19"/>
    <p:sldId id="344" r:id="rId20"/>
    <p:sldId id="348" r:id="rId21"/>
    <p:sldId id="349" r:id="rId22"/>
    <p:sldId id="351" r:id="rId23"/>
    <p:sldId id="350" r:id="rId24"/>
    <p:sldId id="273" r:id="rId25"/>
    <p:sldId id="305" r:id="rId26"/>
    <p:sldId id="352" r:id="rId27"/>
    <p:sldId id="353" r:id="rId28"/>
    <p:sldId id="354" r:id="rId29"/>
    <p:sldId id="355" r:id="rId30"/>
    <p:sldId id="288" r:id="rId31"/>
    <p:sldId id="319" r:id="rId32"/>
    <p:sldId id="321" r:id="rId33"/>
  </p:sldIdLst>
  <p:sldSz cx="9144000" cy="5715000" type="screen16x1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00">
          <p15:clr>
            <a:srgbClr val="A4A3A4"/>
          </p15:clr>
        </p15:guide>
        <p15:guide id="2" pos="2880">
          <p15:clr>
            <a:srgbClr val="A4A3A4"/>
          </p15:clr>
        </p15:guide>
        <p15:guide id="3" pos="204">
          <p15:clr>
            <a:srgbClr val="A4A3A4"/>
          </p15:clr>
        </p15:guide>
        <p15:guide id="4" pos="555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3B6D"/>
    <a:srgbClr val="DE3F1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265" autoAdjust="0"/>
    <p:restoredTop sz="82579" autoAdjust="0"/>
  </p:normalViewPr>
  <p:slideViewPr>
    <p:cSldViewPr>
      <p:cViewPr>
        <p:scale>
          <a:sx n="75" d="100"/>
          <a:sy n="75" d="100"/>
        </p:scale>
        <p:origin x="2872" y="832"/>
      </p:cViewPr>
      <p:guideLst>
        <p:guide orient="horz" pos="1800"/>
        <p:guide pos="2880"/>
        <p:guide pos="204"/>
        <p:guide pos="555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notesMaster" Target="notesMasters/notesMaster1.xml"/><Relationship Id="rId35" Type="http://schemas.openxmlformats.org/officeDocument/2006/relationships/presProps" Target="presProps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heme" Target="theme/theme1.xml"/><Relationship Id="rId3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A86855-F6E4-47F2-BB01-274A59643E34}" type="datetimeFigureOut">
              <a:rPr lang="zh-CN" altLang="en-US" smtClean="0"/>
              <a:t>2018/6/20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6CFEB2-F9BF-404D-9C55-D4A27C81807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12661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6CFEB2-F9BF-404D-9C55-D4A27C818072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83449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6CFEB2-F9BF-404D-9C55-D4A27C818072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13443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6CFEB2-F9BF-404D-9C55-D4A27C818072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13443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6CFEB2-F9BF-404D-9C55-D4A27C818072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13443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6CFEB2-F9BF-404D-9C55-D4A27C818072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13443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6CFEB2-F9BF-404D-9C55-D4A27C818072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13443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6CFEB2-F9BF-404D-9C55-D4A27C818072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13443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6CFEB2-F9BF-404D-9C55-D4A27C818072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13443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6CFEB2-F9BF-404D-9C55-D4A27C818072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134435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6CFEB2-F9BF-404D-9C55-D4A27C818072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134435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6CFEB2-F9BF-404D-9C55-D4A27C818072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13443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6CFEB2-F9BF-404D-9C55-D4A27C818072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620201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6CFEB2-F9BF-404D-9C55-D4A27C818072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134435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6CFEB2-F9BF-404D-9C55-D4A27C818072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134435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6CFEB2-F9BF-404D-9C55-D4A27C818072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134435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6CFEB2-F9BF-404D-9C55-D4A27C818072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134435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6CFEB2-F9BF-404D-9C55-D4A27C818072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27926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6CFEB2-F9BF-404D-9C55-D4A27C818072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297294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6CFEB2-F9BF-404D-9C55-D4A27C818072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134435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6CFEB2-F9BF-404D-9C55-D4A27C818072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134435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很容易在</a:t>
            </a:r>
            <a:r>
              <a:rPr lang="en-US" altLang="zh-CN" dirty="0" err="1" smtClean="0"/>
              <a:t>incast</a:t>
            </a:r>
            <a:r>
              <a:rPr lang="zh-CN" altLang="en-US" dirty="0" smtClean="0"/>
              <a:t>中表现好如果你不关心对邻居发生了什么</a:t>
            </a:r>
            <a:endParaRPr lang="en-US" altLang="zh-CN" dirty="0" smtClean="0"/>
          </a:p>
          <a:p>
            <a:r>
              <a:rPr lang="zh-CN" altLang="en-US" dirty="0" smtClean="0"/>
              <a:t>实验：</a:t>
            </a:r>
            <a:endParaRPr lang="en-US" altLang="zh-CN" dirty="0" smtClean="0"/>
          </a:p>
          <a:p>
            <a:r>
              <a:rPr lang="en-US" altLang="zh-CN" dirty="0" smtClean="0"/>
              <a:t>---</a:t>
            </a:r>
            <a:r>
              <a:rPr lang="zh-CN" altLang="en-US" dirty="0" smtClean="0"/>
              <a:t>一个长的流到节点</a:t>
            </a:r>
            <a:r>
              <a:rPr lang="en-US" altLang="zh-CN" dirty="0" smtClean="0"/>
              <a:t>A</a:t>
            </a:r>
          </a:p>
          <a:p>
            <a:r>
              <a:rPr lang="en-US" altLang="zh-CN" dirty="0" smtClean="0"/>
              <a:t>---64</a:t>
            </a:r>
            <a:r>
              <a:rPr lang="zh-CN" altLang="en-US" dirty="0" smtClean="0"/>
              <a:t>个</a:t>
            </a:r>
            <a:r>
              <a:rPr lang="en-US" altLang="zh-CN" dirty="0" smtClean="0"/>
              <a:t>INCAST</a:t>
            </a:r>
            <a:r>
              <a:rPr lang="zh-CN" altLang="en-US" dirty="0" smtClean="0"/>
              <a:t>流到与</a:t>
            </a:r>
            <a:r>
              <a:rPr lang="en-US" altLang="zh-CN" dirty="0" smtClean="0"/>
              <a:t>A</a:t>
            </a:r>
            <a:r>
              <a:rPr lang="zh-CN" altLang="en-US" dirty="0" smtClean="0"/>
              <a:t>同一交换机下的节点</a:t>
            </a:r>
            <a:r>
              <a:rPr lang="en-US" altLang="zh-CN" dirty="0" smtClean="0"/>
              <a:t>B</a:t>
            </a:r>
            <a:r>
              <a:rPr lang="zh-CN" altLang="en-US" dirty="0" smtClean="0"/>
              <a:t>，但是不同的交换端口</a:t>
            </a:r>
            <a:endParaRPr lang="en-US" altLang="zh-CN" dirty="0" smtClean="0"/>
          </a:p>
          <a:p>
            <a:r>
              <a:rPr lang="zh-CN" altLang="en-US" dirty="0" smtClean="0"/>
              <a:t>这将会发生什么？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6CFEB2-F9BF-404D-9C55-D4A27C818072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134435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NDP</a:t>
            </a:r>
            <a:r>
              <a:rPr lang="zh-CN" altLang="en-US" dirty="0" smtClean="0"/>
              <a:t>引起最小的附属伤害对于邻居流量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6CFEB2-F9BF-404D-9C55-D4A27C818072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13443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6CFEB2-F9BF-404D-9C55-D4A27C818072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512736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6CFEB2-F9BF-404D-9C55-D4A27C818072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611590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6CFEB2-F9BF-404D-9C55-D4A27C818072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898222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79FA90-D01C-4C56-BD10-9364D3145637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01707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6CFEB2-F9BF-404D-9C55-D4A27C818072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42460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6CFEB2-F9BF-404D-9C55-D4A27C818072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19831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6CFEB2-F9BF-404D-9C55-D4A27C818072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52798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6CFEB2-F9BF-404D-9C55-D4A27C818072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13443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6CFEB2-F9BF-404D-9C55-D4A27C818072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13443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6CFEB2-F9BF-404D-9C55-D4A27C818072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13443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 advClick="0" advTm="0">
    <p:pull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847732" y="5503064"/>
            <a:ext cx="8308968" cy="222056"/>
          </a:xfrm>
          <a:prstGeom prst="rect">
            <a:avLst/>
          </a:prstGeom>
          <a:solidFill>
            <a:srgbClr val="013B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/>
          </a:p>
        </p:txBody>
      </p:sp>
      <p:sp>
        <p:nvSpPr>
          <p:cNvPr id="10" name="矩形 9"/>
          <p:cNvSpPr/>
          <p:nvPr userDrawn="1"/>
        </p:nvSpPr>
        <p:spPr>
          <a:xfrm>
            <a:off x="2" y="5503064"/>
            <a:ext cx="847731" cy="22205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1" y="5474488"/>
            <a:ext cx="9156699" cy="0"/>
          </a:xfrm>
          <a:prstGeom prst="line">
            <a:avLst/>
          </a:prstGeom>
          <a:ln w="12700">
            <a:solidFill>
              <a:srgbClr val="013B6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2" descr="http://c.hiphotos.baidu.com/baike/w%3D268/sign=e9f9a012cb8065387beaa315afdca115/e4dde71190ef76c6dd05de779c16fdfaae516792.jpg"/>
          <p:cNvPicPr>
            <a:picLocks noChangeAspect="1" noChangeArrowheads="1"/>
          </p:cNvPicPr>
          <p:nvPr userDrawn="1"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75" y="155972"/>
            <a:ext cx="918808" cy="918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 advClick="0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847732" y="5503064"/>
            <a:ext cx="8308968" cy="222056"/>
          </a:xfrm>
          <a:prstGeom prst="rect">
            <a:avLst/>
          </a:prstGeom>
          <a:solidFill>
            <a:srgbClr val="013B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/>
          </a:p>
        </p:txBody>
      </p:sp>
      <p:sp>
        <p:nvSpPr>
          <p:cNvPr id="8" name="矩形 7"/>
          <p:cNvSpPr/>
          <p:nvPr userDrawn="1"/>
        </p:nvSpPr>
        <p:spPr>
          <a:xfrm>
            <a:off x="2" y="5503064"/>
            <a:ext cx="847731" cy="22205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cxnSp>
        <p:nvCxnSpPr>
          <p:cNvPr id="9" name="直接连接符 8"/>
          <p:cNvCxnSpPr/>
          <p:nvPr userDrawn="1"/>
        </p:nvCxnSpPr>
        <p:spPr>
          <a:xfrm flipH="1">
            <a:off x="1" y="5474488"/>
            <a:ext cx="9156699" cy="0"/>
          </a:xfrm>
          <a:prstGeom prst="line">
            <a:avLst/>
          </a:prstGeom>
          <a:ln w="12700">
            <a:solidFill>
              <a:srgbClr val="013B6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 advClick="0" advTm="0">
    <p:pull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 advClick="0" advTm="0">
    <p:pull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 advClick="0" advTm="0">
    <p:pull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pct60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ransition spd="slow" advClick="0" advTm="0">
    <p:pull/>
  </p:transition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notesSlide" Target="../notesSlides/notesSlide1.xml"/><Relationship Id="rId5" Type="http://schemas.openxmlformats.org/officeDocument/2006/relationships/image" Target="../media/image2.png"/><Relationship Id="rId1" Type="http://schemas.microsoft.com/office/2007/relationships/media" Target="../media/media1.mp3"/><Relationship Id="rId2" Type="http://schemas.openxmlformats.org/officeDocument/2006/relationships/audio" Target="../media/media1.mp3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microsoft.com/office/2007/relationships/hdphoto" Target="../media/hdphoto1.wdp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microsoft.com/office/2007/relationships/hdphoto" Target="../media/hdphoto1.wdp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microsoft.com/office/2007/relationships/hdphoto" Target="../media/hdphoto1.wdp"/><Relationship Id="rId6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microsoft.com/office/2007/relationships/hdphoto" Target="../media/hdphoto1.wdp"/><Relationship Id="rId6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microsoft.com/office/2007/relationships/hdphoto" Target="../media/hdphoto1.wdp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microsoft.com/office/2007/relationships/hdphoto" Target="../media/hdphoto1.wdp"/><Relationship Id="rId6" Type="http://schemas.openxmlformats.org/officeDocument/2006/relationships/image" Target="../media/image18.png"/><Relationship Id="rId7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microsoft.com/office/2007/relationships/hdphoto" Target="../media/hdphoto1.wdp"/><Relationship Id="rId6" Type="http://schemas.openxmlformats.org/officeDocument/2006/relationships/image" Target="../media/image20.png"/><Relationship Id="rId7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microsoft.com/office/2007/relationships/hdphoto" Target="../media/hdphoto1.wdp"/><Relationship Id="rId6" Type="http://schemas.openxmlformats.org/officeDocument/2006/relationships/image" Target="../media/image22.png"/><Relationship Id="rId7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microsoft.com/office/2007/relationships/hdphoto" Target="../media/hdphoto1.wdp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microsoft.com/office/2007/relationships/hdphoto" Target="../media/hdphoto1.wdp"/><Relationship Id="rId6" Type="http://schemas.openxmlformats.org/officeDocument/2006/relationships/image" Target="../media/image26.png"/><Relationship Id="rId7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microsoft.com/office/2007/relationships/hdphoto" Target="../media/hdphoto1.wdp"/><Relationship Id="rId6" Type="http://schemas.openxmlformats.org/officeDocument/2006/relationships/image" Target="../media/image28.png"/><Relationship Id="rId7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microsoft.com/office/2007/relationships/hdphoto" Target="../media/hdphoto1.wdp"/><Relationship Id="rId6" Type="http://schemas.openxmlformats.org/officeDocument/2006/relationships/image" Target="../media/image30.png"/><Relationship Id="rId7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microsoft.com/office/2007/relationships/hdphoto" Target="../media/hdphoto1.wdp"/><Relationship Id="rId6" Type="http://schemas.openxmlformats.org/officeDocument/2006/relationships/image" Target="../media/image32.png"/><Relationship Id="rId7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microsoft.com/office/2007/relationships/hdphoto" Target="../media/hdphoto1.wdp"/><Relationship Id="rId6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microsoft.com/office/2007/relationships/hdphoto" Target="../media/hdphoto1.wdp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microsoft.com/office/2007/relationships/hdphoto" Target="../media/hdphoto1.wdp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microsoft.com/office/2007/relationships/hdphoto" Target="../media/hdphoto1.wdp"/><Relationship Id="rId6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背景音乐 - 学校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252520" y="-814908"/>
            <a:ext cx="609600" cy="609600"/>
          </a:xfrm>
          <a:prstGeom prst="rect">
            <a:avLst/>
          </a:prstGeom>
        </p:spPr>
      </p:pic>
      <p:sp>
        <p:nvSpPr>
          <p:cNvPr id="22" name="Rectangle 33"/>
          <p:cNvSpPr/>
          <p:nvPr/>
        </p:nvSpPr>
        <p:spPr>
          <a:xfrm>
            <a:off x="-6350" y="0"/>
            <a:ext cx="9156700" cy="3721596"/>
          </a:xfrm>
          <a:prstGeom prst="rect">
            <a:avLst/>
          </a:prstGeom>
          <a:solidFill>
            <a:srgbClr val="013B6D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en-US" dirty="0">
              <a:solidFill>
                <a:schemeClr val="bg1"/>
              </a:solidFill>
              <a:latin typeface="宋体" pitchFamily="2" charset="-122"/>
            </a:endParaRPr>
          </a:p>
        </p:txBody>
      </p:sp>
      <p:sp>
        <p:nvSpPr>
          <p:cNvPr id="8" name="文本框 7"/>
          <p:cNvSpPr>
            <a:spLocks noChangeArrowheads="1"/>
          </p:cNvSpPr>
          <p:nvPr/>
        </p:nvSpPr>
        <p:spPr bwMode="auto">
          <a:xfrm>
            <a:off x="3419872" y="4153644"/>
            <a:ext cx="2304256" cy="9618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/>
          <a:p>
            <a:pPr>
              <a:spcBef>
                <a:spcPts val="1200"/>
              </a:spcBef>
            </a:pPr>
            <a:r>
              <a:rPr lang="zh-CN" altLang="en-US" sz="2400" dirty="0">
                <a:solidFill>
                  <a:srgbClr val="013B6D"/>
                </a:solidFill>
                <a:latin typeface="微软雅黑" pitchFamily="34" charset="-122"/>
                <a:ea typeface="微软雅黑" pitchFamily="34" charset="-122"/>
                <a:sym typeface="Agency FB" pitchFamily="34" charset="0"/>
              </a:rPr>
              <a:t>汇报人</a:t>
            </a:r>
            <a:r>
              <a:rPr lang="zh-CN" altLang="en-US" sz="2400" dirty="0" smtClean="0">
                <a:solidFill>
                  <a:srgbClr val="013B6D"/>
                </a:solidFill>
                <a:latin typeface="微软雅黑" pitchFamily="34" charset="-122"/>
                <a:ea typeface="微软雅黑" pitchFamily="34" charset="-122"/>
                <a:sym typeface="Agency FB" pitchFamily="34" charset="0"/>
              </a:rPr>
              <a:t>：</a:t>
            </a:r>
            <a:endParaRPr lang="en-US" altLang="zh-CN" sz="2400" dirty="0" smtClean="0">
              <a:solidFill>
                <a:srgbClr val="013B6D"/>
              </a:solidFill>
              <a:latin typeface="微软雅黑" pitchFamily="34" charset="-122"/>
              <a:ea typeface="微软雅黑" pitchFamily="34" charset="-122"/>
              <a:sym typeface="Agency FB" pitchFamily="34" charset="0"/>
            </a:endParaRPr>
          </a:p>
          <a:p>
            <a:pPr algn="ctr">
              <a:spcBef>
                <a:spcPts val="1200"/>
              </a:spcBef>
            </a:pPr>
            <a:r>
              <a:rPr lang="en-US" altLang="zh-CN" sz="2400" dirty="0" smtClean="0">
                <a:solidFill>
                  <a:srgbClr val="013B6D"/>
                </a:solidFill>
                <a:latin typeface="微软雅黑" pitchFamily="34" charset="-122"/>
                <a:ea typeface="微软雅黑" pitchFamily="34" charset="-122"/>
                <a:sym typeface="Agency FB" pitchFamily="34" charset="0"/>
              </a:rPr>
              <a:t>2018.04.17</a:t>
            </a:r>
            <a:endParaRPr lang="zh-CN" altLang="en-US" sz="2400" dirty="0">
              <a:solidFill>
                <a:srgbClr val="013B6D"/>
              </a:solidFill>
              <a:latin typeface="微软雅黑" pitchFamily="34" charset="-122"/>
              <a:ea typeface="微软雅黑" pitchFamily="34" charset="-122"/>
              <a:sym typeface="Agency FB" pitchFamily="34" charset="0"/>
            </a:endParaRPr>
          </a:p>
        </p:txBody>
      </p:sp>
      <p:sp>
        <p:nvSpPr>
          <p:cNvPr id="6" name="文本框 6"/>
          <p:cNvSpPr>
            <a:spLocks noChangeArrowheads="1"/>
          </p:cNvSpPr>
          <p:nvPr/>
        </p:nvSpPr>
        <p:spPr bwMode="auto">
          <a:xfrm>
            <a:off x="0" y="193204"/>
            <a:ext cx="9756576" cy="20082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/>
          <a:p>
            <a:pPr algn="ctr"/>
            <a:r>
              <a:rPr lang="en-US" altLang="zh-CN" sz="3200" b="1" spc="300" dirty="0" smtClean="0">
                <a:solidFill>
                  <a:schemeClr val="bg1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  <a:sym typeface="Segoe UI" pitchFamily="34" charset="0"/>
              </a:rPr>
              <a:t>Sigcomm2017</a:t>
            </a:r>
          </a:p>
          <a:p>
            <a:r>
              <a:rPr lang="en-US" altLang="zh-CN" sz="3200" b="1" spc="300" dirty="0" smtClean="0">
                <a:solidFill>
                  <a:schemeClr val="bg1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  <a:sym typeface="Segoe UI" pitchFamily="34" charset="0"/>
              </a:rPr>
              <a:t>Re-architecting </a:t>
            </a:r>
            <a:r>
              <a:rPr lang="en-US" altLang="zh-CN" sz="3200" b="1" spc="300" dirty="0">
                <a:solidFill>
                  <a:schemeClr val="bg1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  <a:sym typeface="Segoe UI" pitchFamily="34" charset="0"/>
              </a:rPr>
              <a:t>datacenter networks and </a:t>
            </a:r>
            <a:r>
              <a:rPr lang="en-US" altLang="zh-CN" sz="3000" b="1" spc="300" dirty="0">
                <a:solidFill>
                  <a:schemeClr val="bg1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  <a:sym typeface="Segoe UI" pitchFamily="34" charset="0"/>
              </a:rPr>
              <a:t>stacks for low latency and </a:t>
            </a:r>
            <a:r>
              <a:rPr lang="en-US" altLang="zh-CN" sz="3000" b="1" spc="300" dirty="0" smtClean="0">
                <a:solidFill>
                  <a:schemeClr val="bg1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  <a:sym typeface="Segoe UI" pitchFamily="34" charset="0"/>
              </a:rPr>
              <a:t>high performance</a:t>
            </a:r>
          </a:p>
          <a:p>
            <a:r>
              <a:rPr lang="en-US" altLang="zh-CN" sz="3000" b="1" spc="300" dirty="0" smtClean="0">
                <a:solidFill>
                  <a:schemeClr val="bg1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  <a:sym typeface="Segoe UI" pitchFamily="34" charset="0"/>
              </a:rPr>
              <a:t>——Mark Handley</a:t>
            </a:r>
            <a:endParaRPr lang="zh-CN" altLang="en-US" sz="3000" b="1" spc="300" dirty="0">
              <a:solidFill>
                <a:schemeClr val="bg1"/>
              </a:solidFill>
              <a:latin typeface="Times New Roman" pitchFamily="18" charset="0"/>
              <a:ea typeface="微软雅黑" pitchFamily="34" charset="-122"/>
              <a:cs typeface="Times New Roman" pitchFamily="18" charset="0"/>
              <a:sym typeface="Segoe UI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0" y="2539851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为了低延迟和高性能而重新构建数据中心网络和栈</a:t>
            </a:r>
            <a:endParaRPr lang="zh-CN" altLang="en-US" sz="24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30958118"/>
      </p:ext>
    </p:extLst>
  </p:cSld>
  <p:clrMapOvr>
    <a:masterClrMapping/>
  </p:clrMapOvr>
  <p:transition spd="slow" advClick="0" advTm="0">
    <p:pull/>
  </p:transition>
  <p:timing>
    <p:tnLst>
      <p:par>
        <p:cTn id="1" dur="indefinite" restart="never" nodeType="tmRoot">
          <p:childTnLst>
            <p:audio>
              <p:cMediaNode vol="80000" numSld="40" showWhenStopped="0">
                <p:cTn id="2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0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16" y="0"/>
            <a:ext cx="994792" cy="129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466464" y="1009099"/>
            <a:ext cx="29939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kern="0" dirty="0" smtClean="0">
                <a:solidFill>
                  <a:srgbClr val="FF0000"/>
                </a:solidFill>
                <a:latin typeface="微软雅黑"/>
                <a:ea typeface="微软雅黑"/>
              </a:rPr>
              <a:t>解决</a:t>
            </a:r>
            <a:r>
              <a:rPr lang="zh-CN" altLang="en-US" b="1" kern="0" dirty="0">
                <a:solidFill>
                  <a:srgbClr val="FF0000"/>
                </a:solidFill>
                <a:latin typeface="微软雅黑"/>
                <a:ea typeface="微软雅黑"/>
              </a:rPr>
              <a:t>方法</a:t>
            </a:r>
            <a:r>
              <a:rPr lang="zh-CN" altLang="en-US" b="1" kern="0" dirty="0">
                <a:solidFill>
                  <a:srgbClr val="4D4D4D"/>
                </a:solidFill>
                <a:latin typeface="微软雅黑"/>
                <a:ea typeface="微软雅黑"/>
              </a:rPr>
              <a:t>：</a:t>
            </a:r>
            <a:endParaRPr lang="en-US" altLang="zh-CN" b="1" kern="0" dirty="0">
              <a:solidFill>
                <a:srgbClr val="4D4D4D"/>
              </a:solidFill>
              <a:latin typeface="微软雅黑"/>
              <a:ea typeface="微软雅黑"/>
            </a:endParaRPr>
          </a:p>
          <a:p>
            <a:r>
              <a:rPr lang="zh-CN" altLang="en-US" b="1" kern="0" dirty="0">
                <a:solidFill>
                  <a:srgbClr val="4D4D4D"/>
                </a:solidFill>
                <a:latin typeface="微软雅黑"/>
                <a:ea typeface="微软雅黑"/>
              </a:rPr>
              <a:t>以线路速率开始，离散化的数据报经过所有的路径达到目的地</a:t>
            </a:r>
            <a:r>
              <a:rPr lang="zh-CN" altLang="en-US" dirty="0"/>
              <a:t>。</a:t>
            </a:r>
          </a:p>
        </p:txBody>
      </p:sp>
      <p:pic>
        <p:nvPicPr>
          <p:cNvPr id="28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976" b="80781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0243"/>
          <a:stretch/>
        </p:blipFill>
        <p:spPr bwMode="auto">
          <a:xfrm>
            <a:off x="150168" y="379858"/>
            <a:ext cx="792088" cy="3763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9" name="组合 28"/>
          <p:cNvGrpSpPr/>
          <p:nvPr/>
        </p:nvGrpSpPr>
        <p:grpSpPr>
          <a:xfrm>
            <a:off x="323528" y="337220"/>
            <a:ext cx="3672408" cy="504056"/>
            <a:chOff x="323528" y="337220"/>
            <a:chExt cx="3672408" cy="504056"/>
          </a:xfrm>
        </p:grpSpPr>
        <p:sp>
          <p:nvSpPr>
            <p:cNvPr id="30" name="五边形 29"/>
            <p:cNvSpPr/>
            <p:nvPr/>
          </p:nvSpPr>
          <p:spPr>
            <a:xfrm>
              <a:off x="323528" y="337220"/>
              <a:ext cx="3672408" cy="504056"/>
            </a:xfrm>
            <a:prstGeom prst="homePlate">
              <a:avLst/>
            </a:prstGeom>
            <a:solidFill>
              <a:srgbClr val="013B6D"/>
            </a:solidFill>
            <a:ln>
              <a:solidFill>
                <a:srgbClr val="013B6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395536" y="337220"/>
              <a:ext cx="345638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离</a:t>
              </a:r>
              <a:r>
                <a:rPr lang="zh-CN" altLang="en-US" sz="2400" b="1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     </a:t>
              </a:r>
              <a:r>
                <a:rPr lang="zh-CN" altLang="en-US" sz="24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散</a:t>
              </a: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746373" y="985292"/>
            <a:ext cx="2961531" cy="4217620"/>
            <a:chOff x="5521556" y="985292"/>
            <a:chExt cx="2961531" cy="4217620"/>
          </a:xfrm>
        </p:grpSpPr>
        <p:sp>
          <p:nvSpPr>
            <p:cNvPr id="34" name="TextBox 33"/>
            <p:cNvSpPr txBox="1"/>
            <p:nvPr/>
          </p:nvSpPr>
          <p:spPr>
            <a:xfrm>
              <a:off x="5528432" y="985292"/>
              <a:ext cx="295465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kern="0" dirty="0" smtClean="0">
                  <a:solidFill>
                    <a:srgbClr val="FF0000"/>
                  </a:solidFill>
                  <a:latin typeface="微软雅黑"/>
                  <a:ea typeface="微软雅黑"/>
                </a:rPr>
                <a:t>问题</a:t>
              </a:r>
              <a:r>
                <a:rPr lang="zh-CN" altLang="en-US" b="1" kern="0" dirty="0">
                  <a:solidFill>
                    <a:srgbClr val="4D4D4D"/>
                  </a:solidFill>
                  <a:latin typeface="微软雅黑"/>
                  <a:ea typeface="微软雅黑"/>
                </a:rPr>
                <a:t>：</a:t>
              </a:r>
              <a:endParaRPr lang="en-US" altLang="zh-CN" b="1" kern="0" dirty="0">
                <a:solidFill>
                  <a:srgbClr val="4D4D4D"/>
                </a:solidFill>
                <a:latin typeface="微软雅黑"/>
                <a:ea typeface="微软雅黑"/>
              </a:endParaRPr>
            </a:p>
            <a:p>
              <a:r>
                <a:rPr lang="zh-CN" altLang="en-US" b="1" kern="0" dirty="0">
                  <a:solidFill>
                    <a:srgbClr val="4D4D4D"/>
                  </a:solidFill>
                  <a:latin typeface="微软雅黑"/>
                  <a:ea typeface="微软雅黑"/>
                </a:rPr>
                <a:t>随着等价多路径路由部署</a:t>
              </a:r>
              <a:r>
                <a:rPr lang="zh-CN" altLang="en-US" b="1" kern="0" dirty="0" smtClean="0">
                  <a:solidFill>
                    <a:srgbClr val="4D4D4D"/>
                  </a:solidFill>
                  <a:latin typeface="微软雅黑"/>
                  <a:ea typeface="微软雅黑"/>
                </a:rPr>
                <a:t>，</a:t>
              </a:r>
              <a:endParaRPr lang="en-US" altLang="zh-CN" b="1" kern="0" dirty="0" smtClean="0">
                <a:solidFill>
                  <a:srgbClr val="4D4D4D"/>
                </a:solidFill>
                <a:latin typeface="微软雅黑"/>
                <a:ea typeface="微软雅黑"/>
              </a:endParaRPr>
            </a:p>
            <a:p>
              <a:r>
                <a:rPr lang="zh-CN" altLang="en-US" b="1" kern="0" dirty="0" smtClean="0">
                  <a:solidFill>
                    <a:srgbClr val="4D4D4D"/>
                  </a:solidFill>
                  <a:latin typeface="微软雅黑"/>
                  <a:ea typeface="微软雅黑"/>
                </a:rPr>
                <a:t>很难</a:t>
              </a:r>
              <a:r>
                <a:rPr lang="zh-CN" altLang="en-US" b="1" kern="0" dirty="0">
                  <a:solidFill>
                    <a:srgbClr val="4D4D4D"/>
                  </a:solidFill>
                  <a:latin typeface="微软雅黑"/>
                  <a:ea typeface="微软雅黑"/>
                </a:rPr>
                <a:t>充分使用所有的容量</a:t>
              </a:r>
              <a:endParaRPr lang="en-US" altLang="zh-CN" b="1" kern="0" dirty="0">
                <a:solidFill>
                  <a:srgbClr val="4D4D4D"/>
                </a:solidFill>
                <a:latin typeface="微软雅黑"/>
                <a:ea typeface="微软雅黑"/>
              </a:endParaRPr>
            </a:p>
            <a:p>
              <a:r>
                <a:rPr lang="zh-CN" altLang="en-US" b="1" kern="0" dirty="0" smtClean="0">
                  <a:solidFill>
                    <a:srgbClr val="4D4D4D"/>
                  </a:solidFill>
                  <a:latin typeface="微软雅黑"/>
                  <a:ea typeface="微软雅黑"/>
                </a:rPr>
                <a:t>流</a:t>
              </a:r>
              <a:r>
                <a:rPr lang="zh-CN" altLang="en-US" b="1" kern="0" dirty="0">
                  <a:solidFill>
                    <a:srgbClr val="4D4D4D"/>
                  </a:solidFill>
                  <a:latin typeface="微软雅黑"/>
                  <a:ea typeface="微软雅黑"/>
                </a:rPr>
                <a:t>冲突引起丢失</a:t>
              </a:r>
            </a:p>
          </p:txBody>
        </p:sp>
        <p:pic>
          <p:nvPicPr>
            <p:cNvPr id="14" name="图片 13"/>
            <p:cNvPicPr/>
            <p:nvPr/>
          </p:nvPicPr>
          <p:blipFill rotWithShape="1">
            <a:blip r:embed="rId6"/>
            <a:srcRect l="27625" t="14950" r="27000" b="7468"/>
            <a:stretch/>
          </p:blipFill>
          <p:spPr>
            <a:xfrm>
              <a:off x="5521556" y="2209428"/>
              <a:ext cx="2880320" cy="2993484"/>
            </a:xfrm>
            <a:prstGeom prst="rect">
              <a:avLst/>
            </a:prstGeom>
          </p:spPr>
        </p:pic>
      </p:grpSp>
      <p:pic>
        <p:nvPicPr>
          <p:cNvPr id="12" name="图片 11"/>
          <p:cNvPicPr/>
          <p:nvPr/>
        </p:nvPicPr>
        <p:blipFill rotWithShape="1">
          <a:blip r:embed="rId7"/>
          <a:srcRect l="19085" t="21309" r="33746" b="8204"/>
          <a:stretch/>
        </p:blipFill>
        <p:spPr>
          <a:xfrm>
            <a:off x="5556532" y="2377252"/>
            <a:ext cx="2771600" cy="2803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440483"/>
      </p:ext>
    </p:extLst>
  </p:cSld>
  <p:clrMapOvr>
    <a:masterClrMapping/>
  </p:clrMapOvr>
  <p:transition spd="slow" advClick="0" advTm="0">
    <p:pull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16" y="0"/>
            <a:ext cx="994792" cy="129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466464" y="1057300"/>
            <a:ext cx="299396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kern="0" dirty="0">
                <a:solidFill>
                  <a:srgbClr val="4D4D4D"/>
                </a:solidFill>
                <a:latin typeface="微软雅黑"/>
                <a:ea typeface="微软雅黑"/>
              </a:rPr>
              <a:t>10Gb/s</a:t>
            </a:r>
            <a:r>
              <a:rPr lang="zh-CN" altLang="en-US" b="1" kern="0" dirty="0">
                <a:solidFill>
                  <a:srgbClr val="4D4D4D"/>
                </a:solidFill>
                <a:latin typeface="微软雅黑"/>
                <a:ea typeface="微软雅黑"/>
              </a:rPr>
              <a:t>的速率算需要</a:t>
            </a:r>
            <a:r>
              <a:rPr lang="en-US" altLang="zh-CN" b="1" kern="0" dirty="0">
                <a:solidFill>
                  <a:srgbClr val="4D4D4D"/>
                </a:solidFill>
                <a:latin typeface="微软雅黑"/>
                <a:ea typeface="微软雅黑"/>
              </a:rPr>
              <a:t>7.2us</a:t>
            </a:r>
            <a:r>
              <a:rPr lang="zh-CN" altLang="en-US" b="1" kern="0" dirty="0">
                <a:solidFill>
                  <a:srgbClr val="4D4D4D"/>
                </a:solidFill>
                <a:latin typeface="微软雅黑"/>
                <a:ea typeface="微软雅黑"/>
              </a:rPr>
              <a:t>来连续化一个</a:t>
            </a:r>
            <a:r>
              <a:rPr lang="en-US" altLang="zh-CN" b="1" kern="0" dirty="0">
                <a:solidFill>
                  <a:srgbClr val="4D4D4D"/>
                </a:solidFill>
                <a:latin typeface="微软雅黑"/>
                <a:ea typeface="微软雅黑"/>
              </a:rPr>
              <a:t>9KB</a:t>
            </a:r>
            <a:r>
              <a:rPr lang="zh-CN" altLang="en-US" b="1" kern="0" dirty="0">
                <a:solidFill>
                  <a:srgbClr val="4D4D4D"/>
                </a:solidFill>
                <a:latin typeface="微软雅黑"/>
                <a:ea typeface="微软雅黑"/>
              </a:rPr>
              <a:t>的离散报文。</a:t>
            </a:r>
            <a:endParaRPr lang="en-US" altLang="zh-CN" b="1" kern="0" dirty="0">
              <a:solidFill>
                <a:srgbClr val="4D4D4D"/>
              </a:solidFill>
              <a:latin typeface="微软雅黑"/>
              <a:ea typeface="微软雅黑"/>
            </a:endParaRPr>
          </a:p>
          <a:p>
            <a:r>
              <a:rPr lang="zh-CN" altLang="en-US" b="1" kern="0" dirty="0">
                <a:solidFill>
                  <a:srgbClr val="4D4D4D"/>
                </a:solidFill>
                <a:latin typeface="微软雅黑"/>
                <a:ea typeface="微软雅黑"/>
              </a:rPr>
              <a:t>如果没有排队队列，延迟主要来自</a:t>
            </a:r>
            <a:r>
              <a:rPr lang="zh-CN" altLang="en-US" b="1" kern="0" dirty="0" smtClean="0">
                <a:solidFill>
                  <a:srgbClr val="4D4D4D"/>
                </a:solidFill>
                <a:latin typeface="微软雅黑"/>
                <a:ea typeface="微软雅黑"/>
              </a:rPr>
              <a:t>于恢复连续化。</a:t>
            </a:r>
            <a:endParaRPr lang="zh-CN" altLang="en-US" b="1" kern="0" dirty="0">
              <a:solidFill>
                <a:srgbClr val="4D4D4D"/>
              </a:solidFill>
              <a:latin typeface="微软雅黑"/>
              <a:ea typeface="微软雅黑"/>
            </a:endParaRPr>
          </a:p>
        </p:txBody>
      </p:sp>
      <p:pic>
        <p:nvPicPr>
          <p:cNvPr id="28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976" b="80781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0243"/>
          <a:stretch/>
        </p:blipFill>
        <p:spPr bwMode="auto">
          <a:xfrm>
            <a:off x="150168" y="379858"/>
            <a:ext cx="792088" cy="3763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9" name="组合 28"/>
          <p:cNvGrpSpPr/>
          <p:nvPr/>
        </p:nvGrpSpPr>
        <p:grpSpPr>
          <a:xfrm>
            <a:off x="323528" y="337220"/>
            <a:ext cx="3672408" cy="504056"/>
            <a:chOff x="323528" y="337220"/>
            <a:chExt cx="3672408" cy="504056"/>
          </a:xfrm>
        </p:grpSpPr>
        <p:sp>
          <p:nvSpPr>
            <p:cNvPr id="30" name="五边形 29"/>
            <p:cNvSpPr/>
            <p:nvPr/>
          </p:nvSpPr>
          <p:spPr>
            <a:xfrm>
              <a:off x="323528" y="337220"/>
              <a:ext cx="3672408" cy="504056"/>
            </a:xfrm>
            <a:prstGeom prst="homePlate">
              <a:avLst/>
            </a:prstGeom>
            <a:solidFill>
              <a:srgbClr val="013B6D"/>
            </a:solidFill>
            <a:ln>
              <a:solidFill>
                <a:srgbClr val="013B6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395536" y="337220"/>
              <a:ext cx="345638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离     </a:t>
              </a:r>
              <a:r>
                <a:rPr lang="zh-CN" altLang="en-US" sz="24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散</a:t>
              </a:r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753249" y="985292"/>
            <a:ext cx="27109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kern="0" dirty="0" smtClean="0">
                <a:solidFill>
                  <a:srgbClr val="FF0000"/>
                </a:solidFill>
                <a:latin typeface="微软雅黑"/>
                <a:ea typeface="微软雅黑"/>
              </a:rPr>
              <a:t>问题</a:t>
            </a:r>
            <a:r>
              <a:rPr lang="zh-CN" altLang="en-US" b="1" kern="0" dirty="0">
                <a:solidFill>
                  <a:srgbClr val="4D4D4D"/>
                </a:solidFill>
                <a:latin typeface="微软雅黑"/>
                <a:ea typeface="微软雅黑"/>
              </a:rPr>
              <a:t>：</a:t>
            </a:r>
            <a:endParaRPr lang="en-US" altLang="zh-CN" b="1" kern="0" dirty="0">
              <a:solidFill>
                <a:srgbClr val="4D4D4D"/>
              </a:solidFill>
              <a:latin typeface="微软雅黑"/>
              <a:ea typeface="微软雅黑"/>
            </a:endParaRPr>
          </a:p>
          <a:p>
            <a:r>
              <a:rPr lang="zh-CN" altLang="en-US" b="1" kern="0" dirty="0" smtClean="0">
                <a:solidFill>
                  <a:srgbClr val="4D4D4D"/>
                </a:solidFill>
                <a:latin typeface="微软雅黑"/>
                <a:ea typeface="微软雅黑"/>
              </a:rPr>
              <a:t>接近</a:t>
            </a:r>
            <a:r>
              <a:rPr lang="zh-CN" altLang="en-US" b="1" kern="0" dirty="0">
                <a:solidFill>
                  <a:srgbClr val="4D4D4D"/>
                </a:solidFill>
                <a:latin typeface="微软雅黑"/>
                <a:ea typeface="微软雅黑"/>
              </a:rPr>
              <a:t>接收方的</a:t>
            </a:r>
            <a:r>
              <a:rPr lang="en-US" altLang="zh-CN" b="1" kern="0" dirty="0" err="1">
                <a:solidFill>
                  <a:srgbClr val="4D4D4D"/>
                </a:solidFill>
                <a:latin typeface="微软雅黑"/>
                <a:ea typeface="微软雅黑"/>
              </a:rPr>
              <a:t>incast</a:t>
            </a:r>
            <a:r>
              <a:rPr lang="zh-CN" altLang="en-US" b="1" kern="0" dirty="0">
                <a:solidFill>
                  <a:srgbClr val="4D4D4D"/>
                </a:solidFill>
                <a:latin typeface="微软雅黑"/>
                <a:ea typeface="微软雅黑"/>
              </a:rPr>
              <a:t>问题</a:t>
            </a:r>
          </a:p>
        </p:txBody>
      </p:sp>
      <p:pic>
        <p:nvPicPr>
          <p:cNvPr id="13" name="图片 12"/>
          <p:cNvPicPr/>
          <p:nvPr/>
        </p:nvPicPr>
        <p:blipFill rotWithShape="1">
          <a:blip r:embed="rId6"/>
          <a:srcRect l="21896" t="11649" r="27449" b="6500"/>
          <a:stretch/>
        </p:blipFill>
        <p:spPr>
          <a:xfrm>
            <a:off x="884148" y="2281436"/>
            <a:ext cx="2479159" cy="2738836"/>
          </a:xfrm>
          <a:prstGeom prst="rect">
            <a:avLst/>
          </a:prstGeom>
        </p:spPr>
      </p:pic>
      <p:pic>
        <p:nvPicPr>
          <p:cNvPr id="15" name="图片 14"/>
          <p:cNvPicPr/>
          <p:nvPr/>
        </p:nvPicPr>
        <p:blipFill rotWithShape="1">
          <a:blip r:embed="rId7"/>
          <a:srcRect l="18977" t="11387" r="20681" b="5852"/>
          <a:stretch/>
        </p:blipFill>
        <p:spPr>
          <a:xfrm>
            <a:off x="5580112" y="2497460"/>
            <a:ext cx="2501382" cy="245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02891"/>
      </p:ext>
    </p:extLst>
  </p:cSld>
  <p:clrMapOvr>
    <a:masterClrMapping/>
  </p:clrMapOvr>
  <p:transition spd="slow" advClick="0" advTm="0">
    <p:pull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16" y="0"/>
            <a:ext cx="994792" cy="129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466464" y="1057300"/>
            <a:ext cx="299396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kern="0" dirty="0">
                <a:solidFill>
                  <a:srgbClr val="4D4D4D"/>
                </a:solidFill>
                <a:latin typeface="微软雅黑"/>
                <a:ea typeface="微软雅黑"/>
              </a:rPr>
              <a:t>10Gb/s</a:t>
            </a:r>
            <a:r>
              <a:rPr lang="zh-CN" altLang="en-US" b="1" kern="0" dirty="0">
                <a:solidFill>
                  <a:srgbClr val="4D4D4D"/>
                </a:solidFill>
                <a:latin typeface="微软雅黑"/>
                <a:ea typeface="微软雅黑"/>
              </a:rPr>
              <a:t>的速率算需要</a:t>
            </a:r>
            <a:r>
              <a:rPr lang="en-US" altLang="zh-CN" b="1" kern="0" dirty="0">
                <a:solidFill>
                  <a:srgbClr val="4D4D4D"/>
                </a:solidFill>
                <a:latin typeface="微软雅黑"/>
                <a:ea typeface="微软雅黑"/>
              </a:rPr>
              <a:t>7.2us</a:t>
            </a:r>
            <a:r>
              <a:rPr lang="zh-CN" altLang="en-US" b="1" kern="0" dirty="0">
                <a:solidFill>
                  <a:srgbClr val="4D4D4D"/>
                </a:solidFill>
                <a:latin typeface="微软雅黑"/>
                <a:ea typeface="微软雅黑"/>
              </a:rPr>
              <a:t>来连续化一个</a:t>
            </a:r>
            <a:r>
              <a:rPr lang="en-US" altLang="zh-CN" b="1" kern="0" dirty="0">
                <a:solidFill>
                  <a:srgbClr val="4D4D4D"/>
                </a:solidFill>
                <a:latin typeface="微软雅黑"/>
                <a:ea typeface="微软雅黑"/>
              </a:rPr>
              <a:t>9KB</a:t>
            </a:r>
            <a:r>
              <a:rPr lang="zh-CN" altLang="en-US" b="1" kern="0" dirty="0">
                <a:solidFill>
                  <a:srgbClr val="4D4D4D"/>
                </a:solidFill>
                <a:latin typeface="微软雅黑"/>
                <a:ea typeface="微软雅黑"/>
              </a:rPr>
              <a:t>的离散报文。</a:t>
            </a:r>
            <a:endParaRPr lang="en-US" altLang="zh-CN" b="1" kern="0" dirty="0">
              <a:solidFill>
                <a:srgbClr val="4D4D4D"/>
              </a:solidFill>
              <a:latin typeface="微软雅黑"/>
              <a:ea typeface="微软雅黑"/>
            </a:endParaRPr>
          </a:p>
          <a:p>
            <a:r>
              <a:rPr lang="zh-CN" altLang="en-US" b="1" kern="0" dirty="0">
                <a:solidFill>
                  <a:srgbClr val="4D4D4D"/>
                </a:solidFill>
                <a:latin typeface="微软雅黑"/>
                <a:ea typeface="微软雅黑"/>
              </a:rPr>
              <a:t>如果没有排队队列，延迟主要来自</a:t>
            </a:r>
            <a:r>
              <a:rPr lang="zh-CN" altLang="en-US" b="1" kern="0" dirty="0" smtClean="0">
                <a:solidFill>
                  <a:srgbClr val="4D4D4D"/>
                </a:solidFill>
                <a:latin typeface="微软雅黑"/>
                <a:ea typeface="微软雅黑"/>
              </a:rPr>
              <a:t>于恢复连续化。</a:t>
            </a:r>
            <a:endParaRPr lang="zh-CN" altLang="en-US" b="1" kern="0" dirty="0">
              <a:solidFill>
                <a:srgbClr val="4D4D4D"/>
              </a:solidFill>
              <a:latin typeface="微软雅黑"/>
              <a:ea typeface="微软雅黑"/>
            </a:endParaRPr>
          </a:p>
        </p:txBody>
      </p:sp>
      <p:pic>
        <p:nvPicPr>
          <p:cNvPr id="28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976" b="80781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0243"/>
          <a:stretch/>
        </p:blipFill>
        <p:spPr bwMode="auto">
          <a:xfrm>
            <a:off x="150168" y="379858"/>
            <a:ext cx="792088" cy="3763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9" name="组合 28"/>
          <p:cNvGrpSpPr/>
          <p:nvPr/>
        </p:nvGrpSpPr>
        <p:grpSpPr>
          <a:xfrm>
            <a:off x="323528" y="337220"/>
            <a:ext cx="3672408" cy="504056"/>
            <a:chOff x="323528" y="337220"/>
            <a:chExt cx="3672408" cy="504056"/>
          </a:xfrm>
        </p:grpSpPr>
        <p:sp>
          <p:nvSpPr>
            <p:cNvPr id="30" name="五边形 29"/>
            <p:cNvSpPr/>
            <p:nvPr/>
          </p:nvSpPr>
          <p:spPr>
            <a:xfrm>
              <a:off x="323528" y="337220"/>
              <a:ext cx="3672408" cy="504056"/>
            </a:xfrm>
            <a:prstGeom prst="homePlate">
              <a:avLst/>
            </a:prstGeom>
            <a:solidFill>
              <a:srgbClr val="013B6D"/>
            </a:solidFill>
            <a:ln>
              <a:solidFill>
                <a:srgbClr val="013B6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395536" y="337220"/>
              <a:ext cx="345638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离     </a:t>
              </a:r>
              <a:r>
                <a:rPr lang="zh-CN" altLang="en-US" sz="24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散</a:t>
              </a:r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804232" y="98529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b="1" kern="0" dirty="0">
              <a:solidFill>
                <a:srgbClr val="4D4D4D"/>
              </a:solidFill>
              <a:latin typeface="微软雅黑"/>
              <a:ea typeface="微软雅黑"/>
            </a:endParaRPr>
          </a:p>
        </p:txBody>
      </p:sp>
      <p:pic>
        <p:nvPicPr>
          <p:cNvPr id="15" name="图片 14"/>
          <p:cNvPicPr/>
          <p:nvPr/>
        </p:nvPicPr>
        <p:blipFill rotWithShape="1">
          <a:blip r:embed="rId6"/>
          <a:srcRect l="18977" t="11387" r="20681" b="5852"/>
          <a:stretch/>
        </p:blipFill>
        <p:spPr>
          <a:xfrm>
            <a:off x="5580112" y="2497460"/>
            <a:ext cx="2501382" cy="245995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475656" y="2427193"/>
            <a:ext cx="29939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kern="0" dirty="0" smtClean="0">
                <a:solidFill>
                  <a:srgbClr val="FF0000"/>
                </a:solidFill>
                <a:latin typeface="微软雅黑"/>
                <a:ea typeface="微软雅黑"/>
              </a:rPr>
              <a:t>一</a:t>
            </a:r>
            <a:r>
              <a:rPr lang="zh-CN" altLang="en-US" b="1" kern="0" dirty="0">
                <a:solidFill>
                  <a:srgbClr val="FF0000"/>
                </a:solidFill>
                <a:latin typeface="微软雅黑"/>
                <a:ea typeface="微软雅黑"/>
              </a:rPr>
              <a:t>个小的控制报文通过网络往往小于</a:t>
            </a:r>
            <a:r>
              <a:rPr lang="en-US" altLang="zh-CN" b="1" kern="0" dirty="0" smtClean="0">
                <a:solidFill>
                  <a:srgbClr val="FF0000"/>
                </a:solidFill>
                <a:latin typeface="微软雅黑"/>
                <a:ea typeface="微软雅黑"/>
              </a:rPr>
              <a:t>7.2us</a:t>
            </a:r>
            <a:r>
              <a:rPr lang="zh-CN" altLang="en-US" b="1" kern="0" dirty="0" smtClean="0">
                <a:solidFill>
                  <a:srgbClr val="FF0000"/>
                </a:solidFill>
                <a:latin typeface="微软雅黑"/>
                <a:ea typeface="微软雅黑"/>
              </a:rPr>
              <a:t>。</a:t>
            </a:r>
            <a:endParaRPr lang="zh-CN" altLang="en-US" b="1" kern="0" dirty="0">
              <a:solidFill>
                <a:srgbClr val="FF0000"/>
              </a:solidFill>
              <a:latin typeface="微软雅黑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3152889794"/>
      </p:ext>
    </p:extLst>
  </p:cSld>
  <p:clrMapOvr>
    <a:masterClrMapping/>
  </p:clrMapOvr>
  <p:transition spd="slow" advClick="0" advTm="0">
    <p:pull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16" y="0"/>
            <a:ext cx="994792" cy="129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8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976" b="80781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0243"/>
          <a:stretch/>
        </p:blipFill>
        <p:spPr bwMode="auto">
          <a:xfrm>
            <a:off x="150168" y="379858"/>
            <a:ext cx="792088" cy="3763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9" name="组合 28"/>
          <p:cNvGrpSpPr/>
          <p:nvPr/>
        </p:nvGrpSpPr>
        <p:grpSpPr>
          <a:xfrm>
            <a:off x="323528" y="337220"/>
            <a:ext cx="3672408" cy="504056"/>
            <a:chOff x="323528" y="337220"/>
            <a:chExt cx="3672408" cy="504056"/>
          </a:xfrm>
        </p:grpSpPr>
        <p:sp>
          <p:nvSpPr>
            <p:cNvPr id="30" name="五边形 29"/>
            <p:cNvSpPr/>
            <p:nvPr/>
          </p:nvSpPr>
          <p:spPr>
            <a:xfrm>
              <a:off x="323528" y="337220"/>
              <a:ext cx="3672408" cy="504056"/>
            </a:xfrm>
            <a:prstGeom prst="homePlate">
              <a:avLst/>
            </a:prstGeom>
            <a:solidFill>
              <a:srgbClr val="013B6D"/>
            </a:solidFill>
            <a:ln>
              <a:solidFill>
                <a:srgbClr val="013B6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395536" y="337220"/>
              <a:ext cx="345638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修     剪</a:t>
              </a:r>
              <a:endParaRPr lang="zh-CN" altLang="en-US" sz="2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2143835" y="1129308"/>
            <a:ext cx="617258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kern="0" dirty="0" smtClean="0">
                <a:solidFill>
                  <a:srgbClr val="FF0000"/>
                </a:solidFill>
                <a:latin typeface="微软雅黑"/>
                <a:ea typeface="微软雅黑"/>
              </a:rPr>
              <a:t>问题</a:t>
            </a:r>
            <a:r>
              <a:rPr lang="zh-CN" altLang="en-US" b="1" kern="0" dirty="0" smtClean="0">
                <a:solidFill>
                  <a:srgbClr val="4D4D4D"/>
                </a:solidFill>
                <a:latin typeface="微软雅黑"/>
                <a:ea typeface="微软雅黑"/>
              </a:rPr>
              <a:t>：高负载情况下怎么办？</a:t>
            </a:r>
            <a:endParaRPr lang="en-US" altLang="zh-CN" b="1" kern="0" dirty="0" smtClean="0">
              <a:solidFill>
                <a:srgbClr val="4D4D4D"/>
              </a:solidFill>
              <a:latin typeface="微软雅黑"/>
              <a:ea typeface="微软雅黑"/>
            </a:endParaRPr>
          </a:p>
          <a:p>
            <a:r>
              <a:rPr lang="en-US" altLang="zh-CN" b="1" kern="0" dirty="0" smtClean="0">
                <a:solidFill>
                  <a:srgbClr val="4D4D4D"/>
                </a:solidFill>
                <a:latin typeface="微软雅黑"/>
                <a:ea typeface="微软雅黑"/>
              </a:rPr>
              <a:t>1.</a:t>
            </a:r>
            <a:r>
              <a:rPr lang="zh-CN" altLang="en-US" b="1" kern="0" dirty="0" smtClean="0">
                <a:solidFill>
                  <a:srgbClr val="4D4D4D"/>
                </a:solidFill>
                <a:latin typeface="微软雅黑"/>
                <a:ea typeface="微软雅黑"/>
              </a:rPr>
              <a:t>丢失</a:t>
            </a:r>
            <a:endParaRPr lang="en-US" altLang="zh-CN" b="1" kern="0" dirty="0" smtClean="0">
              <a:solidFill>
                <a:srgbClr val="4D4D4D"/>
              </a:solidFill>
              <a:latin typeface="微软雅黑"/>
              <a:ea typeface="微软雅黑"/>
            </a:endParaRPr>
          </a:p>
          <a:p>
            <a:r>
              <a:rPr lang="zh-CN" altLang="en-US" b="1" kern="0" dirty="0">
                <a:solidFill>
                  <a:srgbClr val="4D4D4D"/>
                </a:solidFill>
                <a:latin typeface="微软雅黑"/>
                <a:ea typeface="微软雅黑"/>
              </a:rPr>
              <a:t>不好，重传是廉价的，但是每个报文的多路径传输使得辨别丢失是否发生变得困难</a:t>
            </a:r>
            <a:endParaRPr lang="en-US" altLang="zh-CN" b="1" kern="0" dirty="0">
              <a:solidFill>
                <a:srgbClr val="4D4D4D"/>
              </a:solidFill>
              <a:latin typeface="微软雅黑"/>
              <a:ea typeface="微软雅黑"/>
            </a:endParaRPr>
          </a:p>
          <a:p>
            <a:r>
              <a:rPr lang="zh-CN" altLang="en-US" b="1" kern="0" dirty="0">
                <a:solidFill>
                  <a:srgbClr val="FF0000"/>
                </a:solidFill>
                <a:latin typeface="微软雅黑"/>
                <a:ea typeface="微软雅黑"/>
              </a:rPr>
              <a:t>引起了延迟</a:t>
            </a:r>
          </a:p>
          <a:p>
            <a:r>
              <a:rPr lang="en-US" altLang="zh-CN" b="1" kern="0" dirty="0">
                <a:solidFill>
                  <a:srgbClr val="4D4D4D"/>
                </a:solidFill>
                <a:latin typeface="微软雅黑"/>
                <a:ea typeface="微软雅黑"/>
              </a:rPr>
              <a:t>2. ECN</a:t>
            </a:r>
            <a:r>
              <a:rPr lang="zh-CN" altLang="en-US" b="1" kern="0" dirty="0">
                <a:solidFill>
                  <a:srgbClr val="4D4D4D"/>
                </a:solidFill>
                <a:latin typeface="微软雅黑"/>
                <a:ea typeface="微软雅黑"/>
              </a:rPr>
              <a:t>（显示拥塞反馈协议）</a:t>
            </a:r>
            <a:endParaRPr lang="en-US" altLang="zh-CN" b="1" kern="0" dirty="0">
              <a:solidFill>
                <a:srgbClr val="4D4D4D"/>
              </a:solidFill>
              <a:latin typeface="微软雅黑"/>
              <a:ea typeface="微软雅黑"/>
            </a:endParaRPr>
          </a:p>
          <a:p>
            <a:r>
              <a:rPr lang="zh-CN" altLang="en-US" b="1" kern="0" dirty="0">
                <a:solidFill>
                  <a:srgbClr val="4D4D4D"/>
                </a:solidFill>
                <a:latin typeface="微软雅黑"/>
                <a:ea typeface="微软雅黑"/>
              </a:rPr>
              <a:t>丢失比较少，需要大量的队列来减少</a:t>
            </a:r>
            <a:r>
              <a:rPr lang="en-US" altLang="zh-CN" b="1" kern="0" dirty="0" err="1">
                <a:solidFill>
                  <a:srgbClr val="4D4D4D"/>
                </a:solidFill>
                <a:latin typeface="微软雅黑"/>
                <a:ea typeface="微软雅黑"/>
              </a:rPr>
              <a:t>incast</a:t>
            </a:r>
            <a:r>
              <a:rPr lang="zh-CN" altLang="en-US" b="1" kern="0" dirty="0">
                <a:solidFill>
                  <a:srgbClr val="4D4D4D"/>
                </a:solidFill>
                <a:latin typeface="微软雅黑"/>
                <a:ea typeface="微软雅黑"/>
              </a:rPr>
              <a:t>带来的</a:t>
            </a:r>
            <a:r>
              <a:rPr lang="zh-CN" altLang="en-US" b="1" kern="0" dirty="0" smtClean="0">
                <a:solidFill>
                  <a:srgbClr val="4D4D4D"/>
                </a:solidFill>
                <a:latin typeface="微软雅黑"/>
                <a:ea typeface="微软雅黑"/>
              </a:rPr>
              <a:t>丢失</a:t>
            </a:r>
            <a:endParaRPr lang="en-US" altLang="zh-CN" b="1" kern="0" dirty="0">
              <a:solidFill>
                <a:srgbClr val="4D4D4D"/>
              </a:solidFill>
              <a:latin typeface="微软雅黑"/>
              <a:ea typeface="微软雅黑"/>
            </a:endParaRPr>
          </a:p>
          <a:p>
            <a:r>
              <a:rPr lang="zh-CN" altLang="en-US" b="1" kern="0" dirty="0" smtClean="0">
                <a:solidFill>
                  <a:srgbClr val="FF0000"/>
                </a:solidFill>
                <a:latin typeface="微软雅黑"/>
                <a:ea typeface="微软雅黑"/>
              </a:rPr>
              <a:t>引起</a:t>
            </a:r>
            <a:r>
              <a:rPr lang="zh-CN" altLang="en-US" b="1" kern="0" dirty="0">
                <a:solidFill>
                  <a:srgbClr val="FF0000"/>
                </a:solidFill>
                <a:latin typeface="微软雅黑"/>
                <a:ea typeface="微软雅黑"/>
              </a:rPr>
              <a:t>了时延</a:t>
            </a:r>
          </a:p>
          <a:p>
            <a:r>
              <a:rPr lang="en-US" altLang="zh-CN" b="1" kern="0" dirty="0">
                <a:solidFill>
                  <a:srgbClr val="4D4D4D"/>
                </a:solidFill>
                <a:latin typeface="微软雅黑"/>
                <a:ea typeface="微软雅黑"/>
              </a:rPr>
              <a:t>3. LOSSLESS</a:t>
            </a:r>
            <a:r>
              <a:rPr lang="zh-CN" altLang="en-US" b="1" kern="0" dirty="0">
                <a:solidFill>
                  <a:srgbClr val="4D4D4D"/>
                </a:solidFill>
                <a:latin typeface="微软雅黑"/>
                <a:ea typeface="微软雅黑"/>
              </a:rPr>
              <a:t>以太网</a:t>
            </a:r>
            <a:endParaRPr lang="en-US" altLang="zh-CN" b="1" kern="0" dirty="0">
              <a:solidFill>
                <a:srgbClr val="4D4D4D"/>
              </a:solidFill>
              <a:latin typeface="微软雅黑"/>
              <a:ea typeface="微软雅黑"/>
            </a:endParaRPr>
          </a:p>
          <a:p>
            <a:r>
              <a:rPr lang="zh-CN" altLang="en-US" b="1" kern="0" dirty="0">
                <a:solidFill>
                  <a:srgbClr val="4D4D4D"/>
                </a:solidFill>
                <a:latin typeface="微软雅黑"/>
                <a:ea typeface="微软雅黑"/>
              </a:rPr>
              <a:t>没有</a:t>
            </a:r>
            <a:r>
              <a:rPr lang="zh-CN" altLang="en-US" b="1" kern="0" dirty="0" smtClean="0">
                <a:solidFill>
                  <a:srgbClr val="4D4D4D"/>
                </a:solidFill>
                <a:latin typeface="微软雅黑"/>
                <a:ea typeface="微软雅黑"/>
              </a:rPr>
              <a:t>丢失，但是</a:t>
            </a:r>
            <a:r>
              <a:rPr lang="zh-CN" altLang="en-US" b="1" kern="0" dirty="0">
                <a:solidFill>
                  <a:srgbClr val="4D4D4D"/>
                </a:solidFill>
                <a:latin typeface="微软雅黑"/>
                <a:ea typeface="微软雅黑"/>
              </a:rPr>
              <a:t>建立了大的队列</a:t>
            </a:r>
            <a:endParaRPr lang="en-US" altLang="zh-CN" b="1" kern="0" dirty="0">
              <a:solidFill>
                <a:srgbClr val="4D4D4D"/>
              </a:solidFill>
              <a:latin typeface="微软雅黑"/>
              <a:ea typeface="微软雅黑"/>
            </a:endParaRPr>
          </a:p>
          <a:p>
            <a:r>
              <a:rPr lang="en-US" altLang="zh-CN" b="1" kern="0" dirty="0">
                <a:solidFill>
                  <a:srgbClr val="4D4D4D"/>
                </a:solidFill>
                <a:latin typeface="微软雅黑"/>
                <a:ea typeface="微软雅黑"/>
              </a:rPr>
              <a:t>PFC</a:t>
            </a:r>
            <a:r>
              <a:rPr lang="zh-CN" altLang="en-US" b="1" kern="0" dirty="0">
                <a:solidFill>
                  <a:srgbClr val="4D4D4D"/>
                </a:solidFill>
                <a:latin typeface="微软雅黑"/>
                <a:ea typeface="微软雅黑"/>
              </a:rPr>
              <a:t>（功率因素校正）延迟，其他无关流延迟</a:t>
            </a:r>
            <a:r>
              <a:rPr lang="zh-CN" altLang="en-US" b="1" kern="0" dirty="0" smtClean="0">
                <a:solidFill>
                  <a:srgbClr val="4D4D4D"/>
                </a:solidFill>
                <a:latin typeface="微软雅黑"/>
                <a:ea typeface="微软雅黑"/>
              </a:rPr>
              <a:t>，附属</a:t>
            </a:r>
            <a:r>
              <a:rPr lang="zh-CN" altLang="en-US" b="1" kern="0" dirty="0">
                <a:solidFill>
                  <a:srgbClr val="4D4D4D"/>
                </a:solidFill>
                <a:latin typeface="微软雅黑"/>
                <a:ea typeface="微软雅黑"/>
              </a:rPr>
              <a:t>的</a:t>
            </a:r>
            <a:r>
              <a:rPr lang="zh-CN" altLang="en-US" b="1" kern="0" dirty="0" smtClean="0">
                <a:solidFill>
                  <a:srgbClr val="4D4D4D"/>
                </a:solidFill>
                <a:latin typeface="微软雅黑"/>
                <a:ea typeface="微软雅黑"/>
              </a:rPr>
              <a:t>损害</a:t>
            </a:r>
            <a:endParaRPr lang="en-US" altLang="zh-CN" b="1" kern="0" dirty="0" smtClean="0">
              <a:solidFill>
                <a:srgbClr val="4D4D4D"/>
              </a:solidFill>
              <a:latin typeface="微软雅黑"/>
              <a:ea typeface="微软雅黑"/>
            </a:endParaRPr>
          </a:p>
          <a:p>
            <a:r>
              <a:rPr lang="zh-CN" altLang="en-US" b="1" kern="0" dirty="0">
                <a:solidFill>
                  <a:srgbClr val="FF0000"/>
                </a:solidFill>
                <a:latin typeface="微软雅黑"/>
                <a:ea typeface="微软雅黑"/>
              </a:rPr>
              <a:t>引起了时延</a:t>
            </a:r>
          </a:p>
          <a:p>
            <a:endParaRPr lang="en-US" altLang="zh-CN" b="1" kern="0" dirty="0" smtClean="0">
              <a:solidFill>
                <a:srgbClr val="4D4D4D"/>
              </a:solidFill>
              <a:latin typeface="微软雅黑"/>
              <a:ea typeface="微软雅黑"/>
            </a:endParaRPr>
          </a:p>
          <a:p>
            <a:endParaRPr lang="en-US" altLang="zh-CN" b="1" kern="0" dirty="0">
              <a:solidFill>
                <a:srgbClr val="4D4D4D"/>
              </a:solidFill>
              <a:latin typeface="微软雅黑"/>
              <a:ea typeface="微软雅黑"/>
            </a:endParaRPr>
          </a:p>
          <a:p>
            <a:endParaRPr lang="zh-CN" altLang="en-US" b="1" kern="0" dirty="0">
              <a:solidFill>
                <a:srgbClr val="4D4D4D"/>
              </a:solidFill>
              <a:latin typeface="微软雅黑"/>
              <a:ea typeface="微软雅黑"/>
            </a:endParaRPr>
          </a:p>
          <a:p>
            <a:endParaRPr lang="en-US" altLang="zh-CN" b="1" kern="0" dirty="0">
              <a:solidFill>
                <a:srgbClr val="4D4D4D"/>
              </a:solidFill>
              <a:latin typeface="微软雅黑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169902891"/>
      </p:ext>
    </p:extLst>
  </p:cSld>
  <p:clrMapOvr>
    <a:masterClrMapping/>
  </p:clrMapOvr>
  <p:transition spd="slow" advClick="0" advTm="0">
    <p:pull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16" y="0"/>
            <a:ext cx="994792" cy="129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8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976" b="80781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0243"/>
          <a:stretch/>
        </p:blipFill>
        <p:spPr bwMode="auto">
          <a:xfrm>
            <a:off x="150168" y="379858"/>
            <a:ext cx="792088" cy="3763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9" name="组合 28"/>
          <p:cNvGrpSpPr/>
          <p:nvPr/>
        </p:nvGrpSpPr>
        <p:grpSpPr>
          <a:xfrm>
            <a:off x="323528" y="337220"/>
            <a:ext cx="3672408" cy="504056"/>
            <a:chOff x="323528" y="337220"/>
            <a:chExt cx="3672408" cy="504056"/>
          </a:xfrm>
        </p:grpSpPr>
        <p:sp>
          <p:nvSpPr>
            <p:cNvPr id="30" name="五边形 29"/>
            <p:cNvSpPr/>
            <p:nvPr/>
          </p:nvSpPr>
          <p:spPr>
            <a:xfrm>
              <a:off x="323528" y="337220"/>
              <a:ext cx="3672408" cy="504056"/>
            </a:xfrm>
            <a:prstGeom prst="homePlate">
              <a:avLst/>
            </a:prstGeom>
            <a:solidFill>
              <a:srgbClr val="013B6D"/>
            </a:solidFill>
            <a:ln>
              <a:solidFill>
                <a:srgbClr val="013B6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395536" y="337220"/>
              <a:ext cx="345638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修     剪</a:t>
              </a:r>
              <a:endParaRPr lang="zh-CN" altLang="en-US" sz="2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2123728" y="1129308"/>
            <a:ext cx="617258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kern="0" dirty="0" smtClean="0">
                <a:solidFill>
                  <a:srgbClr val="FF0000"/>
                </a:solidFill>
                <a:latin typeface="微软雅黑"/>
                <a:ea typeface="微软雅黑"/>
              </a:rPr>
              <a:t>解决方法：</a:t>
            </a:r>
            <a:endParaRPr lang="en-US" altLang="zh-CN" b="1" kern="0" dirty="0" smtClean="0">
              <a:solidFill>
                <a:srgbClr val="FF0000"/>
              </a:solidFill>
              <a:latin typeface="微软雅黑"/>
              <a:ea typeface="微软雅黑"/>
            </a:endParaRPr>
          </a:p>
          <a:p>
            <a:r>
              <a:rPr lang="zh-CN" altLang="en-US" b="1" kern="0" dirty="0">
                <a:solidFill>
                  <a:srgbClr val="4D4D4D"/>
                </a:solidFill>
                <a:latin typeface="微软雅黑"/>
                <a:ea typeface="微软雅黑"/>
              </a:rPr>
              <a:t>达到一个均衡的点，提出了数据包修整</a:t>
            </a:r>
            <a:endParaRPr lang="en-US" altLang="zh-CN" b="1" kern="0" dirty="0">
              <a:solidFill>
                <a:srgbClr val="4D4D4D"/>
              </a:solidFill>
              <a:latin typeface="微软雅黑"/>
              <a:ea typeface="微软雅黑"/>
            </a:endParaRPr>
          </a:p>
          <a:p>
            <a:r>
              <a:rPr lang="zh-CN" altLang="en-US" b="1" kern="0" dirty="0">
                <a:solidFill>
                  <a:srgbClr val="4D4D4D"/>
                </a:solidFill>
                <a:latin typeface="微软雅黑"/>
                <a:ea typeface="微软雅黑"/>
              </a:rPr>
              <a:t>修剪载荷，在头部，没有元数据丢失</a:t>
            </a:r>
          </a:p>
          <a:p>
            <a:r>
              <a:rPr lang="zh-CN" altLang="en-US" b="1" kern="0" dirty="0">
                <a:solidFill>
                  <a:srgbClr val="4D4D4D"/>
                </a:solidFill>
                <a:latin typeface="微软雅黑"/>
                <a:ea typeface="微软雅黑"/>
              </a:rPr>
              <a:t>接收者明确的知道发送了什么，可以重新排序</a:t>
            </a:r>
          </a:p>
          <a:p>
            <a:endParaRPr lang="en-US" altLang="zh-CN" b="1" kern="0" dirty="0">
              <a:solidFill>
                <a:srgbClr val="4D4D4D"/>
              </a:solidFill>
              <a:latin typeface="微软雅黑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3945284976"/>
      </p:ext>
    </p:extLst>
  </p:cSld>
  <p:clrMapOvr>
    <a:masterClrMapping/>
  </p:clrMapOvr>
  <p:transition spd="slow" advClick="0" advTm="0">
    <p:pull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16" y="0"/>
            <a:ext cx="994792" cy="129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8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976" b="80781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0243"/>
          <a:stretch/>
        </p:blipFill>
        <p:spPr bwMode="auto">
          <a:xfrm>
            <a:off x="150168" y="379858"/>
            <a:ext cx="792088" cy="3763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9" name="组合 28"/>
          <p:cNvGrpSpPr/>
          <p:nvPr/>
        </p:nvGrpSpPr>
        <p:grpSpPr>
          <a:xfrm>
            <a:off x="323528" y="337220"/>
            <a:ext cx="3672408" cy="504056"/>
            <a:chOff x="323528" y="337220"/>
            <a:chExt cx="3672408" cy="504056"/>
          </a:xfrm>
        </p:grpSpPr>
        <p:sp>
          <p:nvSpPr>
            <p:cNvPr id="30" name="五边形 29"/>
            <p:cNvSpPr/>
            <p:nvPr/>
          </p:nvSpPr>
          <p:spPr>
            <a:xfrm>
              <a:off x="323528" y="337220"/>
              <a:ext cx="3672408" cy="504056"/>
            </a:xfrm>
            <a:prstGeom prst="homePlate">
              <a:avLst/>
            </a:prstGeom>
            <a:solidFill>
              <a:srgbClr val="013B6D"/>
            </a:solidFill>
            <a:ln>
              <a:solidFill>
                <a:srgbClr val="013B6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395536" y="337220"/>
              <a:ext cx="345638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修     剪</a:t>
              </a:r>
              <a:endParaRPr lang="zh-CN" altLang="en-US" sz="2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1547664" y="1236156"/>
            <a:ext cx="617258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kern="0" dirty="0">
                <a:solidFill>
                  <a:srgbClr val="FF0000"/>
                </a:solidFill>
                <a:latin typeface="微软雅黑"/>
                <a:ea typeface="微软雅黑"/>
              </a:rPr>
              <a:t>一个</a:t>
            </a:r>
            <a:r>
              <a:rPr lang="en-US" altLang="zh-CN" b="1" kern="0" dirty="0">
                <a:solidFill>
                  <a:srgbClr val="FF0000"/>
                </a:solidFill>
                <a:latin typeface="微软雅黑"/>
                <a:ea typeface="微软雅黑"/>
              </a:rPr>
              <a:t>NDP </a:t>
            </a:r>
            <a:r>
              <a:rPr lang="zh-CN" altLang="en-US" b="1" kern="0" dirty="0">
                <a:solidFill>
                  <a:srgbClr val="FF0000"/>
                </a:solidFill>
                <a:latin typeface="微软雅黑"/>
                <a:ea typeface="微软雅黑"/>
              </a:rPr>
              <a:t>交换</a:t>
            </a:r>
            <a:r>
              <a:rPr lang="zh-CN" altLang="en-US" b="1" kern="0" dirty="0" smtClean="0">
                <a:solidFill>
                  <a:srgbClr val="FF0000"/>
                </a:solidFill>
                <a:latin typeface="微软雅黑"/>
                <a:ea typeface="微软雅黑"/>
              </a:rPr>
              <a:t>队列</a:t>
            </a:r>
            <a:endParaRPr lang="en-US" altLang="zh-CN" b="1" kern="0" dirty="0">
              <a:solidFill>
                <a:srgbClr val="FF0000"/>
              </a:solidFill>
              <a:latin typeface="微软雅黑"/>
              <a:ea typeface="微软雅黑"/>
            </a:endParaRPr>
          </a:p>
          <a:p>
            <a:r>
              <a:rPr lang="zh-CN" altLang="en-US" b="1" kern="0" dirty="0" smtClean="0">
                <a:solidFill>
                  <a:srgbClr val="4D4D4D"/>
                </a:solidFill>
                <a:latin typeface="微软雅黑"/>
                <a:ea typeface="微软雅黑"/>
              </a:rPr>
              <a:t>在</a:t>
            </a:r>
            <a:r>
              <a:rPr lang="zh-CN" altLang="en-US" b="1" kern="0" dirty="0">
                <a:solidFill>
                  <a:srgbClr val="4D4D4D"/>
                </a:solidFill>
                <a:latin typeface="微软雅黑"/>
                <a:ea typeface="微软雅黑"/>
              </a:rPr>
              <a:t>交换机中，数据包队列很小，只有</a:t>
            </a:r>
            <a:r>
              <a:rPr lang="en-US" altLang="zh-CN" b="1" kern="0" dirty="0">
                <a:solidFill>
                  <a:srgbClr val="4D4D4D"/>
                </a:solidFill>
                <a:latin typeface="微软雅黑"/>
                <a:ea typeface="微软雅黑"/>
              </a:rPr>
              <a:t>8</a:t>
            </a:r>
            <a:r>
              <a:rPr lang="zh-CN" altLang="en-US" b="1" kern="0" dirty="0">
                <a:solidFill>
                  <a:srgbClr val="4D4D4D"/>
                </a:solidFill>
                <a:latin typeface="微软雅黑"/>
                <a:ea typeface="微软雅黑"/>
              </a:rPr>
              <a:t>个</a:t>
            </a:r>
            <a:r>
              <a:rPr lang="zh-CN" altLang="en-US" b="1" kern="0" dirty="0" smtClean="0">
                <a:solidFill>
                  <a:srgbClr val="4D4D4D"/>
                </a:solidFill>
                <a:latin typeface="微软雅黑"/>
                <a:ea typeface="微软雅黑"/>
              </a:rPr>
              <a:t>数据包</a:t>
            </a:r>
            <a:r>
              <a:rPr lang="zh-CN" altLang="en-US" b="1" kern="0" dirty="0">
                <a:solidFill>
                  <a:srgbClr val="4D4D4D"/>
                </a:solidFill>
                <a:latin typeface="微软雅黑"/>
                <a:ea typeface="微软雅黑"/>
              </a:rPr>
              <a:t>，</a:t>
            </a:r>
            <a:r>
              <a:rPr lang="zh-CN" altLang="en-US" b="1" kern="0" dirty="0" smtClean="0">
                <a:solidFill>
                  <a:srgbClr val="4D4D4D"/>
                </a:solidFill>
                <a:latin typeface="微软雅黑"/>
                <a:ea typeface="微软雅黑"/>
              </a:rPr>
              <a:t>当</a:t>
            </a:r>
            <a:r>
              <a:rPr lang="zh-CN" altLang="en-US" b="1" kern="0" dirty="0">
                <a:solidFill>
                  <a:srgbClr val="4D4D4D"/>
                </a:solidFill>
                <a:latin typeface="微软雅黑"/>
                <a:ea typeface="微软雅黑"/>
              </a:rPr>
              <a:t>数据队列溢出时，将抵达的数据包载荷被</a:t>
            </a:r>
            <a:r>
              <a:rPr lang="zh-CN" altLang="en-US" b="1" kern="0" dirty="0" smtClean="0">
                <a:solidFill>
                  <a:srgbClr val="4D4D4D"/>
                </a:solidFill>
                <a:latin typeface="微软雅黑"/>
                <a:ea typeface="微软雅黑"/>
              </a:rPr>
              <a:t>修剪，被</a:t>
            </a:r>
            <a:r>
              <a:rPr lang="zh-CN" altLang="en-US" b="1" kern="0" dirty="0">
                <a:solidFill>
                  <a:srgbClr val="4D4D4D"/>
                </a:solidFill>
                <a:latin typeface="微软雅黑"/>
                <a:ea typeface="微软雅黑"/>
              </a:rPr>
              <a:t>修剪的头部优先</a:t>
            </a:r>
            <a:r>
              <a:rPr lang="zh-CN" altLang="en-US" b="1" kern="0" dirty="0" smtClean="0">
                <a:solidFill>
                  <a:srgbClr val="4D4D4D"/>
                </a:solidFill>
                <a:latin typeface="微软雅黑"/>
                <a:ea typeface="微软雅黑"/>
              </a:rPr>
              <a:t>前进，接收</a:t>
            </a:r>
            <a:r>
              <a:rPr lang="zh-CN" altLang="en-US" b="1" kern="0" dirty="0">
                <a:solidFill>
                  <a:srgbClr val="4D4D4D"/>
                </a:solidFill>
                <a:latin typeface="微软雅黑"/>
                <a:ea typeface="微软雅黑"/>
              </a:rPr>
              <a:t>方就会尽可能早的发现发生了</a:t>
            </a:r>
            <a:r>
              <a:rPr lang="zh-CN" altLang="en-US" b="1" kern="0" dirty="0" smtClean="0">
                <a:solidFill>
                  <a:srgbClr val="4D4D4D"/>
                </a:solidFill>
                <a:latin typeface="微软雅黑"/>
                <a:ea typeface="微软雅黑"/>
              </a:rPr>
              <a:t>什么，其他</a:t>
            </a:r>
            <a:r>
              <a:rPr lang="zh-CN" altLang="en-US" b="1" kern="0" dirty="0">
                <a:solidFill>
                  <a:srgbClr val="4D4D4D"/>
                </a:solidFill>
                <a:latin typeface="微软雅黑"/>
                <a:ea typeface="微软雅黑"/>
              </a:rPr>
              <a:t>的控制数据包也得到</a:t>
            </a:r>
            <a:r>
              <a:rPr lang="zh-CN" altLang="en-US" b="1" kern="0" dirty="0" smtClean="0">
                <a:solidFill>
                  <a:srgbClr val="4D4D4D"/>
                </a:solidFill>
                <a:latin typeface="微软雅黑"/>
                <a:ea typeface="微软雅黑"/>
              </a:rPr>
              <a:t>优先。</a:t>
            </a:r>
            <a:endParaRPr lang="zh-CN" altLang="en-US" b="1" kern="0" dirty="0">
              <a:solidFill>
                <a:srgbClr val="4D4D4D"/>
              </a:solidFill>
              <a:latin typeface="微软雅黑"/>
              <a:ea typeface="微软雅黑"/>
            </a:endParaRPr>
          </a:p>
        </p:txBody>
      </p:sp>
      <p:pic>
        <p:nvPicPr>
          <p:cNvPr id="8" name="图片 7"/>
          <p:cNvPicPr/>
          <p:nvPr/>
        </p:nvPicPr>
        <p:blipFill rotWithShape="1">
          <a:blip r:embed="rId6"/>
          <a:srcRect l="3545" t="21000" r="16197" b="27000"/>
          <a:stretch/>
        </p:blipFill>
        <p:spPr>
          <a:xfrm>
            <a:off x="1475656" y="2857500"/>
            <a:ext cx="6387038" cy="2414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201163"/>
      </p:ext>
    </p:extLst>
  </p:cSld>
  <p:clrMapOvr>
    <a:masterClrMapping/>
  </p:clrMapOvr>
  <p:transition spd="slow" advClick="0" advTm="0">
    <p:pull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16" y="0"/>
            <a:ext cx="994792" cy="129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8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976" b="80781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0243"/>
          <a:stretch/>
        </p:blipFill>
        <p:spPr bwMode="auto">
          <a:xfrm>
            <a:off x="150168" y="379858"/>
            <a:ext cx="792088" cy="3763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9" name="组合 28"/>
          <p:cNvGrpSpPr/>
          <p:nvPr/>
        </p:nvGrpSpPr>
        <p:grpSpPr>
          <a:xfrm>
            <a:off x="323528" y="337220"/>
            <a:ext cx="3672408" cy="504056"/>
            <a:chOff x="323528" y="337220"/>
            <a:chExt cx="3672408" cy="504056"/>
          </a:xfrm>
        </p:grpSpPr>
        <p:sp>
          <p:nvSpPr>
            <p:cNvPr id="30" name="五边形 29"/>
            <p:cNvSpPr/>
            <p:nvPr/>
          </p:nvSpPr>
          <p:spPr>
            <a:xfrm>
              <a:off x="323528" y="337220"/>
              <a:ext cx="3672408" cy="504056"/>
            </a:xfrm>
            <a:prstGeom prst="homePlate">
              <a:avLst/>
            </a:prstGeom>
            <a:solidFill>
              <a:srgbClr val="013B6D"/>
            </a:solidFill>
            <a:ln>
              <a:solidFill>
                <a:srgbClr val="013B6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395536" y="337220"/>
              <a:ext cx="345638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修     剪</a:t>
              </a:r>
              <a:endParaRPr lang="zh-CN" altLang="en-US" sz="2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2123728" y="1129308"/>
            <a:ext cx="617258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kern="0" dirty="0" smtClean="0">
                <a:solidFill>
                  <a:srgbClr val="FF0000"/>
                </a:solidFill>
                <a:latin typeface="微软雅黑"/>
                <a:ea typeface="微软雅黑"/>
              </a:rPr>
              <a:t>解决方法：</a:t>
            </a:r>
            <a:endParaRPr lang="en-US" altLang="zh-CN" b="1" kern="0" dirty="0" smtClean="0">
              <a:solidFill>
                <a:srgbClr val="FF0000"/>
              </a:solidFill>
              <a:latin typeface="微软雅黑"/>
              <a:ea typeface="微软雅黑"/>
            </a:endParaRPr>
          </a:p>
          <a:p>
            <a:r>
              <a:rPr lang="zh-CN" altLang="en-US" b="1" kern="0" dirty="0">
                <a:solidFill>
                  <a:srgbClr val="4D4D4D"/>
                </a:solidFill>
                <a:latin typeface="微软雅黑"/>
                <a:ea typeface="微软雅黑"/>
              </a:rPr>
              <a:t>达到一个均衡的点，提出了数据包修整</a:t>
            </a:r>
            <a:endParaRPr lang="en-US" altLang="zh-CN" b="1" kern="0" dirty="0">
              <a:solidFill>
                <a:srgbClr val="4D4D4D"/>
              </a:solidFill>
              <a:latin typeface="微软雅黑"/>
              <a:ea typeface="微软雅黑"/>
            </a:endParaRPr>
          </a:p>
          <a:p>
            <a:r>
              <a:rPr lang="zh-CN" altLang="en-US" b="1" kern="0" dirty="0">
                <a:solidFill>
                  <a:srgbClr val="4D4D4D"/>
                </a:solidFill>
                <a:latin typeface="微软雅黑"/>
                <a:ea typeface="微软雅黑"/>
              </a:rPr>
              <a:t>修剪载荷，在头部，没有元数据丢失</a:t>
            </a:r>
          </a:p>
          <a:p>
            <a:r>
              <a:rPr lang="zh-CN" altLang="en-US" b="1" kern="0" dirty="0">
                <a:solidFill>
                  <a:srgbClr val="4D4D4D"/>
                </a:solidFill>
                <a:latin typeface="微软雅黑"/>
                <a:ea typeface="微软雅黑"/>
              </a:rPr>
              <a:t>接收者明确的知道发送了什么，可以重新排序</a:t>
            </a:r>
          </a:p>
          <a:p>
            <a:endParaRPr lang="en-US" altLang="zh-CN" b="1" kern="0" dirty="0">
              <a:solidFill>
                <a:srgbClr val="4D4D4D"/>
              </a:solidFill>
              <a:latin typeface="微软雅黑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3130201163"/>
      </p:ext>
    </p:extLst>
  </p:cSld>
  <p:clrMapOvr>
    <a:masterClrMapping/>
  </p:clrMapOvr>
  <p:transition spd="slow" advClick="0" advTm="0">
    <p:pull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16" y="0"/>
            <a:ext cx="994792" cy="129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148064" y="1275064"/>
            <a:ext cx="33691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kern="0" dirty="0" smtClean="0">
                <a:solidFill>
                  <a:srgbClr val="4D4D4D"/>
                </a:solidFill>
                <a:latin typeface="微软雅黑"/>
                <a:ea typeface="微软雅黑"/>
              </a:rPr>
              <a:t>在</a:t>
            </a:r>
            <a:r>
              <a:rPr lang="en-US" altLang="zh-CN" b="1" kern="0" dirty="0">
                <a:solidFill>
                  <a:srgbClr val="4D4D4D"/>
                </a:solidFill>
                <a:latin typeface="微软雅黑"/>
                <a:ea typeface="微软雅黑"/>
              </a:rPr>
              <a:t>tor(</a:t>
            </a:r>
            <a:r>
              <a:rPr lang="zh-CN" altLang="en-US" b="1" kern="0" dirty="0">
                <a:solidFill>
                  <a:srgbClr val="4D4D4D"/>
                </a:solidFill>
                <a:latin typeface="微软雅黑"/>
                <a:ea typeface="微软雅黑"/>
              </a:rPr>
              <a:t>柜顶</a:t>
            </a:r>
            <a:r>
              <a:rPr lang="en-US" altLang="zh-CN" b="1" kern="0" dirty="0">
                <a:solidFill>
                  <a:srgbClr val="4D4D4D"/>
                </a:solidFill>
                <a:latin typeface="微软雅黑"/>
                <a:ea typeface="微软雅黑"/>
              </a:rPr>
              <a:t>)</a:t>
            </a:r>
            <a:r>
              <a:rPr lang="zh-CN" altLang="en-US" b="1" kern="0" dirty="0">
                <a:solidFill>
                  <a:srgbClr val="4D4D4D"/>
                </a:solidFill>
                <a:latin typeface="微软雅黑"/>
                <a:ea typeface="微软雅黑"/>
              </a:rPr>
              <a:t>交换机中一条队列开始创建</a:t>
            </a:r>
          </a:p>
        </p:txBody>
      </p:sp>
      <p:pic>
        <p:nvPicPr>
          <p:cNvPr id="28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976" b="80781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0243"/>
          <a:stretch/>
        </p:blipFill>
        <p:spPr bwMode="auto">
          <a:xfrm>
            <a:off x="150168" y="379858"/>
            <a:ext cx="792088" cy="3763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9" name="组合 28"/>
          <p:cNvGrpSpPr/>
          <p:nvPr/>
        </p:nvGrpSpPr>
        <p:grpSpPr>
          <a:xfrm>
            <a:off x="323528" y="337220"/>
            <a:ext cx="3672408" cy="504056"/>
            <a:chOff x="323528" y="337220"/>
            <a:chExt cx="3672408" cy="504056"/>
          </a:xfrm>
        </p:grpSpPr>
        <p:sp>
          <p:nvSpPr>
            <p:cNvPr id="30" name="五边形 29"/>
            <p:cNvSpPr/>
            <p:nvPr/>
          </p:nvSpPr>
          <p:spPr>
            <a:xfrm>
              <a:off x="323528" y="337220"/>
              <a:ext cx="3672408" cy="504056"/>
            </a:xfrm>
            <a:prstGeom prst="homePlate">
              <a:avLst/>
            </a:prstGeom>
            <a:solidFill>
              <a:srgbClr val="013B6D"/>
            </a:solidFill>
            <a:ln>
              <a:solidFill>
                <a:srgbClr val="013B6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395536" y="337220"/>
              <a:ext cx="345638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修     剪</a:t>
              </a:r>
              <a:endParaRPr lang="zh-CN" altLang="en-US" sz="2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942256" y="1275065"/>
            <a:ext cx="25546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kern="0" dirty="0" smtClean="0">
                <a:solidFill>
                  <a:srgbClr val="4D4D4D"/>
                </a:solidFill>
                <a:latin typeface="微软雅黑"/>
                <a:ea typeface="微软雅黑"/>
              </a:rPr>
              <a:t>让</a:t>
            </a:r>
            <a:r>
              <a:rPr lang="zh-CN" altLang="en-US" b="1" kern="0" dirty="0">
                <a:solidFill>
                  <a:srgbClr val="4D4D4D"/>
                </a:solidFill>
                <a:latin typeface="微软雅黑"/>
                <a:ea typeface="微软雅黑"/>
              </a:rPr>
              <a:t>我们触发一</a:t>
            </a:r>
            <a:r>
              <a:rPr lang="zh-CN" altLang="en-US" b="1" kern="0" dirty="0" smtClean="0">
                <a:solidFill>
                  <a:srgbClr val="4D4D4D"/>
                </a:solidFill>
                <a:latin typeface="微软雅黑"/>
                <a:ea typeface="微软雅黑"/>
              </a:rPr>
              <a:t>个</a:t>
            </a:r>
            <a:r>
              <a:rPr lang="en-US" altLang="zh-CN" b="1" kern="0" dirty="0" err="1" smtClean="0">
                <a:solidFill>
                  <a:srgbClr val="4D4D4D"/>
                </a:solidFill>
                <a:latin typeface="微软雅黑"/>
                <a:ea typeface="微软雅黑"/>
              </a:rPr>
              <a:t>Incast</a:t>
            </a:r>
            <a:r>
              <a:rPr lang="zh-CN" altLang="en-US" b="1" kern="0" dirty="0">
                <a:solidFill>
                  <a:srgbClr val="4D4D4D"/>
                </a:solidFill>
                <a:latin typeface="微软雅黑"/>
                <a:ea typeface="微软雅黑"/>
              </a:rPr>
              <a:t>到目的地</a:t>
            </a:r>
          </a:p>
        </p:txBody>
      </p:sp>
      <p:pic>
        <p:nvPicPr>
          <p:cNvPr id="16" name="图片 15"/>
          <p:cNvPicPr/>
          <p:nvPr/>
        </p:nvPicPr>
        <p:blipFill rotWithShape="1">
          <a:blip r:embed="rId6"/>
          <a:srcRect l="20788" t="11027" r="23187" b="5167"/>
          <a:stretch/>
        </p:blipFill>
        <p:spPr>
          <a:xfrm>
            <a:off x="942256" y="2137420"/>
            <a:ext cx="2554605" cy="2873712"/>
          </a:xfrm>
          <a:prstGeom prst="rect">
            <a:avLst/>
          </a:prstGeom>
        </p:spPr>
      </p:pic>
      <p:pic>
        <p:nvPicPr>
          <p:cNvPr id="17" name="图片 16"/>
          <p:cNvPicPr/>
          <p:nvPr/>
        </p:nvPicPr>
        <p:blipFill rotWithShape="1">
          <a:blip r:embed="rId7"/>
          <a:srcRect l="19663" t="18178" r="24430" b="6006"/>
          <a:stretch/>
        </p:blipFill>
        <p:spPr>
          <a:xfrm>
            <a:off x="5436096" y="2137420"/>
            <a:ext cx="2592288" cy="2873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02891"/>
      </p:ext>
    </p:extLst>
  </p:cSld>
  <p:clrMapOvr>
    <a:masterClrMapping/>
  </p:clrMapOvr>
  <p:transition spd="slow" advClick="0" advTm="0">
    <p:pull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16" y="0"/>
            <a:ext cx="994792" cy="129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148064" y="1303521"/>
            <a:ext cx="33691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kern="0" dirty="0">
                <a:solidFill>
                  <a:srgbClr val="4D4D4D"/>
                </a:solidFill>
                <a:latin typeface="微软雅黑"/>
                <a:ea typeface="微软雅黑"/>
              </a:rPr>
              <a:t>重传数据在队列传输完之后到达</a:t>
            </a:r>
          </a:p>
        </p:txBody>
      </p:sp>
      <p:pic>
        <p:nvPicPr>
          <p:cNvPr id="28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976" b="80781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0243"/>
          <a:stretch/>
        </p:blipFill>
        <p:spPr bwMode="auto">
          <a:xfrm>
            <a:off x="150168" y="379858"/>
            <a:ext cx="792088" cy="3763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9" name="组合 28"/>
          <p:cNvGrpSpPr/>
          <p:nvPr/>
        </p:nvGrpSpPr>
        <p:grpSpPr>
          <a:xfrm>
            <a:off x="323528" y="337220"/>
            <a:ext cx="3672408" cy="504056"/>
            <a:chOff x="323528" y="337220"/>
            <a:chExt cx="3672408" cy="504056"/>
          </a:xfrm>
        </p:grpSpPr>
        <p:sp>
          <p:nvSpPr>
            <p:cNvPr id="30" name="五边形 29"/>
            <p:cNvSpPr/>
            <p:nvPr/>
          </p:nvSpPr>
          <p:spPr>
            <a:xfrm>
              <a:off x="323528" y="337220"/>
              <a:ext cx="3672408" cy="504056"/>
            </a:xfrm>
            <a:prstGeom prst="homePlate">
              <a:avLst/>
            </a:prstGeom>
            <a:solidFill>
              <a:srgbClr val="013B6D"/>
            </a:solidFill>
            <a:ln>
              <a:solidFill>
                <a:srgbClr val="013B6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395536" y="337220"/>
              <a:ext cx="345638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修     剪</a:t>
              </a:r>
              <a:endParaRPr lang="zh-CN" altLang="en-US" sz="2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651624" y="1303521"/>
            <a:ext cx="3056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kern="0" dirty="0">
                <a:solidFill>
                  <a:srgbClr val="4D4D4D"/>
                </a:solidFill>
                <a:latin typeface="微软雅黑"/>
                <a:ea typeface="微软雅黑"/>
              </a:rPr>
              <a:t>红色数据包被修剪，接收方请求重传，重传发送</a:t>
            </a:r>
          </a:p>
        </p:txBody>
      </p:sp>
      <p:pic>
        <p:nvPicPr>
          <p:cNvPr id="13" name="图片 12"/>
          <p:cNvPicPr/>
          <p:nvPr/>
        </p:nvPicPr>
        <p:blipFill rotWithShape="1">
          <a:blip r:embed="rId6"/>
          <a:srcRect l="20875" t="11901" r="23250" b="5522"/>
          <a:stretch/>
        </p:blipFill>
        <p:spPr>
          <a:xfrm>
            <a:off x="881866" y="2281436"/>
            <a:ext cx="2483723" cy="2892778"/>
          </a:xfrm>
          <a:prstGeom prst="rect">
            <a:avLst/>
          </a:prstGeom>
        </p:spPr>
      </p:pic>
      <p:pic>
        <p:nvPicPr>
          <p:cNvPr id="14" name="图片 13"/>
          <p:cNvPicPr/>
          <p:nvPr/>
        </p:nvPicPr>
        <p:blipFill rotWithShape="1">
          <a:blip r:embed="rId7"/>
          <a:srcRect l="18125" t="11027" r="22375" b="4833"/>
          <a:stretch/>
        </p:blipFill>
        <p:spPr>
          <a:xfrm>
            <a:off x="5580112" y="2281436"/>
            <a:ext cx="2376264" cy="2892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356315"/>
      </p:ext>
    </p:extLst>
  </p:cSld>
  <p:clrMapOvr>
    <a:masterClrMapping/>
  </p:clrMapOvr>
  <p:transition spd="slow" advClick="0" advTm="0">
    <p:pull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16" y="0"/>
            <a:ext cx="994792" cy="129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148064" y="1129308"/>
            <a:ext cx="33691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kern="0" dirty="0">
                <a:solidFill>
                  <a:srgbClr val="4D4D4D"/>
                </a:solidFill>
                <a:latin typeface="微软雅黑"/>
                <a:ea typeface="微软雅黑"/>
              </a:rPr>
              <a:t>当接收方的链路过载，头部开始到达并且一个</a:t>
            </a:r>
            <a:r>
              <a:rPr lang="en-US" altLang="zh-CN" b="1" kern="0" dirty="0">
                <a:solidFill>
                  <a:srgbClr val="4D4D4D"/>
                </a:solidFill>
                <a:latin typeface="微软雅黑"/>
                <a:ea typeface="微软雅黑"/>
              </a:rPr>
              <a:t>PULL</a:t>
            </a:r>
            <a:r>
              <a:rPr lang="zh-CN" altLang="en-US" b="1" kern="0" dirty="0">
                <a:solidFill>
                  <a:srgbClr val="4D4D4D"/>
                </a:solidFill>
                <a:latin typeface="微软雅黑"/>
                <a:ea typeface="微软雅黑"/>
              </a:rPr>
              <a:t>队列建立</a:t>
            </a:r>
          </a:p>
        </p:txBody>
      </p:sp>
      <p:pic>
        <p:nvPicPr>
          <p:cNvPr id="28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976" b="80781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0243"/>
          <a:stretch/>
        </p:blipFill>
        <p:spPr bwMode="auto">
          <a:xfrm>
            <a:off x="150168" y="379858"/>
            <a:ext cx="792088" cy="3763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9" name="组合 28"/>
          <p:cNvGrpSpPr/>
          <p:nvPr/>
        </p:nvGrpSpPr>
        <p:grpSpPr>
          <a:xfrm>
            <a:off x="323528" y="337220"/>
            <a:ext cx="3672408" cy="504056"/>
            <a:chOff x="323528" y="337220"/>
            <a:chExt cx="3672408" cy="504056"/>
          </a:xfrm>
        </p:grpSpPr>
        <p:sp>
          <p:nvSpPr>
            <p:cNvPr id="30" name="五边形 29"/>
            <p:cNvSpPr/>
            <p:nvPr/>
          </p:nvSpPr>
          <p:spPr>
            <a:xfrm>
              <a:off x="323528" y="337220"/>
              <a:ext cx="3672408" cy="504056"/>
            </a:xfrm>
            <a:prstGeom prst="homePlate">
              <a:avLst/>
            </a:prstGeom>
            <a:solidFill>
              <a:srgbClr val="013B6D"/>
            </a:solidFill>
            <a:ln>
              <a:solidFill>
                <a:srgbClr val="013B6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395536" y="337220"/>
              <a:ext cx="345638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 smtClean="0">
                  <a:solidFill>
                    <a:schemeClr val="bg1"/>
                  </a:solidFill>
                  <a:latin typeface="Times New Roman" pitchFamily="18" charset="0"/>
                  <a:ea typeface="微软雅黑" pitchFamily="34" charset="-122"/>
                  <a:cs typeface="Times New Roman" pitchFamily="18" charset="0"/>
                </a:rPr>
                <a:t>PULL</a:t>
              </a:r>
              <a:endParaRPr lang="zh-CN" altLang="en-US" sz="2400" b="1" dirty="0">
                <a:solidFill>
                  <a:schemeClr val="bg1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endParaRPr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546212" y="1129308"/>
            <a:ext cx="37444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kern="0" dirty="0" smtClean="0">
                <a:solidFill>
                  <a:srgbClr val="4D4D4D"/>
                </a:solidFill>
                <a:latin typeface="微软雅黑"/>
                <a:ea typeface="微软雅黑"/>
              </a:rPr>
              <a:t>对于</a:t>
            </a:r>
            <a:r>
              <a:rPr lang="zh-CN" altLang="en-US" b="1" kern="0" dirty="0">
                <a:solidFill>
                  <a:srgbClr val="4D4D4D"/>
                </a:solidFill>
                <a:latin typeface="微软雅黑"/>
                <a:ea typeface="微软雅黑"/>
              </a:rPr>
              <a:t>每个将进来的数据包或者头，我们添加一个</a:t>
            </a:r>
            <a:r>
              <a:rPr lang="en-US" altLang="zh-CN" b="1" kern="0" dirty="0">
                <a:solidFill>
                  <a:srgbClr val="4D4D4D"/>
                </a:solidFill>
                <a:latin typeface="微软雅黑"/>
                <a:ea typeface="微软雅黑"/>
              </a:rPr>
              <a:t>PULL</a:t>
            </a:r>
            <a:r>
              <a:rPr lang="zh-CN" altLang="en-US" b="1" kern="0" dirty="0">
                <a:solidFill>
                  <a:srgbClr val="4D4D4D"/>
                </a:solidFill>
                <a:latin typeface="微软雅黑"/>
                <a:ea typeface="微软雅黑"/>
              </a:rPr>
              <a:t>数据包到</a:t>
            </a:r>
            <a:r>
              <a:rPr lang="en-US" altLang="zh-CN" b="1" kern="0" dirty="0">
                <a:solidFill>
                  <a:srgbClr val="4D4D4D"/>
                </a:solidFill>
                <a:latin typeface="微软雅黑"/>
                <a:ea typeface="微软雅黑"/>
              </a:rPr>
              <a:t>PULL</a:t>
            </a:r>
            <a:r>
              <a:rPr lang="zh-CN" altLang="en-US" b="1" kern="0" dirty="0">
                <a:solidFill>
                  <a:srgbClr val="4D4D4D"/>
                </a:solidFill>
                <a:latin typeface="微软雅黑"/>
                <a:ea typeface="微软雅黑"/>
              </a:rPr>
              <a:t>队列。</a:t>
            </a:r>
          </a:p>
        </p:txBody>
      </p:sp>
      <p:pic>
        <p:nvPicPr>
          <p:cNvPr id="14" name="图片 13"/>
          <p:cNvPicPr/>
          <p:nvPr/>
        </p:nvPicPr>
        <p:blipFill rotWithShape="1">
          <a:blip r:embed="rId6"/>
          <a:srcRect l="28559" t="26257" r="3888" b="18657"/>
          <a:stretch/>
        </p:blipFill>
        <p:spPr>
          <a:xfrm>
            <a:off x="546212" y="2209428"/>
            <a:ext cx="3744416" cy="2646560"/>
          </a:xfrm>
          <a:prstGeom prst="rect">
            <a:avLst/>
          </a:prstGeom>
        </p:spPr>
      </p:pic>
      <p:pic>
        <p:nvPicPr>
          <p:cNvPr id="16" name="图片 15"/>
          <p:cNvPicPr/>
          <p:nvPr/>
        </p:nvPicPr>
        <p:blipFill rotWithShape="1">
          <a:blip r:embed="rId7"/>
          <a:srcRect t="16663" r="29932" b="7169"/>
          <a:stretch/>
        </p:blipFill>
        <p:spPr>
          <a:xfrm>
            <a:off x="4744428" y="2210420"/>
            <a:ext cx="4004036" cy="2645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974132"/>
      </p:ext>
    </p:extLst>
  </p:cSld>
  <p:clrMapOvr>
    <a:masterClrMapping/>
  </p:clrMapOvr>
  <p:transition spd="slow" advClick="0" advTm="0">
    <p:pull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3"/>
          <p:cNvSpPr/>
          <p:nvPr/>
        </p:nvSpPr>
        <p:spPr>
          <a:xfrm>
            <a:off x="-12700" y="0"/>
            <a:ext cx="2424460" cy="5715000"/>
          </a:xfrm>
          <a:prstGeom prst="rect">
            <a:avLst/>
          </a:prstGeom>
          <a:solidFill>
            <a:srgbClr val="013B6D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en-US" dirty="0">
              <a:solidFill>
                <a:schemeClr val="bg1"/>
              </a:solidFill>
              <a:latin typeface="宋体" pitchFamily="2" charset="-122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334646" y="2087602"/>
            <a:ext cx="1729769" cy="1253073"/>
            <a:chOff x="334646" y="2087602"/>
            <a:chExt cx="1729769" cy="1253073"/>
          </a:xfrm>
        </p:grpSpPr>
        <p:sp>
          <p:nvSpPr>
            <p:cNvPr id="3" name="矩形 2"/>
            <p:cNvSpPr/>
            <p:nvPr/>
          </p:nvSpPr>
          <p:spPr>
            <a:xfrm>
              <a:off x="696828" y="2087602"/>
              <a:ext cx="1005404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685862"/>
              <a:r>
                <a:rPr lang="zh-CN" altLang="en-US" sz="3200" b="1" dirty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rPr>
                <a:t>目录</a:t>
              </a: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334646" y="2755900"/>
              <a:ext cx="172976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685862"/>
              <a:r>
                <a:rPr lang="en-US" altLang="zh-CN" sz="3200" dirty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rPr>
                <a:t>contens</a:t>
              </a:r>
              <a:endParaRPr lang="zh-CN" altLang="en-US" sz="320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3473316" y="1129308"/>
            <a:ext cx="623040" cy="623040"/>
            <a:chOff x="2195736" y="5157192"/>
            <a:chExt cx="864096" cy="864096"/>
          </a:xfrm>
        </p:grpSpPr>
        <p:sp>
          <p:nvSpPr>
            <p:cNvPr id="6" name="椭圆 5"/>
            <p:cNvSpPr/>
            <p:nvPr/>
          </p:nvSpPr>
          <p:spPr>
            <a:xfrm>
              <a:off x="2195736" y="5157192"/>
              <a:ext cx="864096" cy="864096"/>
            </a:xfrm>
            <a:prstGeom prst="ellipse">
              <a:avLst/>
            </a:prstGeom>
            <a:solidFill>
              <a:srgbClr val="013B6D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685862"/>
              <a:endParaRPr lang="zh-CN" altLang="en-US" sz="3000">
                <a:solidFill>
                  <a:prstClr val="white"/>
                </a:solidFill>
              </a:endParaRPr>
            </a:p>
          </p:txBody>
        </p:sp>
        <p:sp>
          <p:nvSpPr>
            <p:cNvPr id="7" name="Freeform 12"/>
            <p:cNvSpPr>
              <a:spLocks noEditPoints="1"/>
            </p:cNvSpPr>
            <p:nvPr/>
          </p:nvSpPr>
          <p:spPr bwMode="black">
            <a:xfrm>
              <a:off x="2399060" y="5301208"/>
              <a:ext cx="481342" cy="580892"/>
            </a:xfrm>
            <a:custGeom>
              <a:avLst/>
              <a:gdLst>
                <a:gd name="T0" fmla="*/ 709 w 709"/>
                <a:gd name="T1" fmla="*/ 570 h 709"/>
                <a:gd name="T2" fmla="*/ 373 w 709"/>
                <a:gd name="T3" fmla="*/ 709 h 709"/>
                <a:gd name="T4" fmla="*/ 373 w 709"/>
                <a:gd name="T5" fmla="*/ 294 h 709"/>
                <a:gd name="T6" fmla="*/ 709 w 709"/>
                <a:gd name="T7" fmla="*/ 154 h 709"/>
                <a:gd name="T8" fmla="*/ 709 w 709"/>
                <a:gd name="T9" fmla="*/ 570 h 709"/>
                <a:gd name="T10" fmla="*/ 335 w 709"/>
                <a:gd name="T11" fmla="*/ 294 h 709"/>
                <a:gd name="T12" fmla="*/ 0 w 709"/>
                <a:gd name="T13" fmla="*/ 154 h 709"/>
                <a:gd name="T14" fmla="*/ 0 w 709"/>
                <a:gd name="T15" fmla="*/ 570 h 709"/>
                <a:gd name="T16" fmla="*/ 335 w 709"/>
                <a:gd name="T17" fmla="*/ 709 h 709"/>
                <a:gd name="T18" fmla="*/ 335 w 709"/>
                <a:gd name="T19" fmla="*/ 294 h 709"/>
                <a:gd name="T20" fmla="*/ 354 w 709"/>
                <a:gd name="T21" fmla="*/ 0 h 709"/>
                <a:gd name="T22" fmla="*/ 0 w 709"/>
                <a:gd name="T23" fmla="*/ 126 h 709"/>
                <a:gd name="T24" fmla="*/ 354 w 709"/>
                <a:gd name="T25" fmla="*/ 268 h 709"/>
                <a:gd name="T26" fmla="*/ 709 w 709"/>
                <a:gd name="T27" fmla="*/ 126 h 709"/>
                <a:gd name="T28" fmla="*/ 354 w 709"/>
                <a:gd name="T29" fmla="*/ 0 h 7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9" h="709">
                  <a:moveTo>
                    <a:pt x="709" y="570"/>
                  </a:moveTo>
                  <a:lnTo>
                    <a:pt x="373" y="709"/>
                  </a:lnTo>
                  <a:lnTo>
                    <a:pt x="373" y="294"/>
                  </a:lnTo>
                  <a:lnTo>
                    <a:pt x="709" y="154"/>
                  </a:lnTo>
                  <a:lnTo>
                    <a:pt x="709" y="570"/>
                  </a:lnTo>
                  <a:close/>
                  <a:moveTo>
                    <a:pt x="335" y="294"/>
                  </a:moveTo>
                  <a:lnTo>
                    <a:pt x="0" y="154"/>
                  </a:lnTo>
                  <a:lnTo>
                    <a:pt x="0" y="570"/>
                  </a:lnTo>
                  <a:lnTo>
                    <a:pt x="335" y="709"/>
                  </a:lnTo>
                  <a:lnTo>
                    <a:pt x="335" y="294"/>
                  </a:lnTo>
                  <a:close/>
                  <a:moveTo>
                    <a:pt x="354" y="0"/>
                  </a:moveTo>
                  <a:lnTo>
                    <a:pt x="0" y="126"/>
                  </a:lnTo>
                  <a:lnTo>
                    <a:pt x="354" y="268"/>
                  </a:lnTo>
                  <a:lnTo>
                    <a:pt x="709" y="126"/>
                  </a:lnTo>
                  <a:lnTo>
                    <a:pt x="35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82305" tIns="41153" rIns="82305" bIns="41153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2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63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45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27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09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090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72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54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400">
                <a:solidFill>
                  <a:srgbClr val="FFFFFF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4209633" y="1209996"/>
            <a:ext cx="1348446" cy="461665"/>
          </a:xfrm>
          <a:prstGeom prst="rect">
            <a:avLst/>
          </a:prstGeom>
        </p:spPr>
        <p:txBody>
          <a:bodyPr vert="horz" wrap="none">
            <a:spAutoFit/>
          </a:bodyPr>
          <a:lstStyle/>
          <a:p>
            <a:r>
              <a:rPr lang="zh-CN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绪      论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209633" y="2051530"/>
            <a:ext cx="1415772" cy="461665"/>
          </a:xfrm>
          <a:prstGeom prst="rect">
            <a:avLst/>
          </a:prstGeom>
        </p:spPr>
        <p:txBody>
          <a:bodyPr vert="horz" wrap="none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关键</a:t>
            </a:r>
            <a:r>
              <a:rPr lang="zh-CN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技术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209633" y="2867415"/>
            <a:ext cx="1415772" cy="461665"/>
          </a:xfrm>
          <a:prstGeom prst="rect">
            <a:avLst/>
          </a:prstGeom>
        </p:spPr>
        <p:txBody>
          <a:bodyPr vert="horz" wrap="none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实践</a:t>
            </a:r>
            <a:r>
              <a:rPr lang="zh-CN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评估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209633" y="3683300"/>
            <a:ext cx="1348446" cy="461665"/>
          </a:xfrm>
          <a:prstGeom prst="rect">
            <a:avLst/>
          </a:prstGeom>
        </p:spPr>
        <p:txBody>
          <a:bodyPr vert="horz" wrap="none">
            <a:spAutoFit/>
          </a:bodyPr>
          <a:lstStyle/>
          <a:p>
            <a:r>
              <a:rPr lang="zh-CN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总      结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3473316" y="1970842"/>
            <a:ext cx="623040" cy="623040"/>
            <a:chOff x="3994734" y="2492896"/>
            <a:chExt cx="864096" cy="864096"/>
          </a:xfrm>
        </p:grpSpPr>
        <p:sp>
          <p:nvSpPr>
            <p:cNvPr id="17" name="椭圆 16"/>
            <p:cNvSpPr/>
            <p:nvPr/>
          </p:nvSpPr>
          <p:spPr>
            <a:xfrm>
              <a:off x="3994734" y="2492896"/>
              <a:ext cx="864096" cy="864096"/>
            </a:xfrm>
            <a:prstGeom prst="ellipse">
              <a:avLst/>
            </a:prstGeom>
            <a:solidFill>
              <a:srgbClr val="013B6D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685862"/>
              <a:endParaRPr lang="zh-CN" altLang="en-US" sz="3000">
                <a:solidFill>
                  <a:prstClr val="white"/>
                </a:solidFill>
              </a:endParaRPr>
            </a:p>
          </p:txBody>
        </p:sp>
        <p:sp>
          <p:nvSpPr>
            <p:cNvPr id="18" name="Freeform 72"/>
            <p:cNvSpPr>
              <a:spLocks noEditPoints="1"/>
            </p:cNvSpPr>
            <p:nvPr/>
          </p:nvSpPr>
          <p:spPr bwMode="auto">
            <a:xfrm>
              <a:off x="4160884" y="2648555"/>
              <a:ext cx="583017" cy="583008"/>
            </a:xfrm>
            <a:custGeom>
              <a:avLst/>
              <a:gdLst>
                <a:gd name="T0" fmla="*/ 337 w 411"/>
                <a:gd name="T1" fmla="*/ 198 h 412"/>
                <a:gd name="T2" fmla="*/ 284 w 411"/>
                <a:gd name="T3" fmla="*/ 220 h 412"/>
                <a:gd name="T4" fmla="*/ 249 w 411"/>
                <a:gd name="T5" fmla="*/ 185 h 412"/>
                <a:gd name="T6" fmla="*/ 283 w 411"/>
                <a:gd name="T7" fmla="*/ 107 h 412"/>
                <a:gd name="T8" fmla="*/ 176 w 411"/>
                <a:gd name="T9" fmla="*/ 0 h 412"/>
                <a:gd name="T10" fmla="*/ 68 w 411"/>
                <a:gd name="T11" fmla="*/ 107 h 412"/>
                <a:gd name="T12" fmla="*/ 116 w 411"/>
                <a:gd name="T13" fmla="*/ 196 h 412"/>
                <a:gd name="T14" fmla="*/ 96 w 411"/>
                <a:gd name="T15" fmla="*/ 266 h 412"/>
                <a:gd name="T16" fmla="*/ 74 w 411"/>
                <a:gd name="T17" fmla="*/ 263 h 412"/>
                <a:gd name="T18" fmla="*/ 0 w 411"/>
                <a:gd name="T19" fmla="*/ 337 h 412"/>
                <a:gd name="T20" fmla="*/ 74 w 411"/>
                <a:gd name="T21" fmla="*/ 412 h 412"/>
                <a:gd name="T22" fmla="*/ 149 w 411"/>
                <a:gd name="T23" fmla="*/ 337 h 412"/>
                <a:gd name="T24" fmla="*/ 110 w 411"/>
                <a:gd name="T25" fmla="*/ 272 h 412"/>
                <a:gd name="T26" fmla="*/ 130 w 411"/>
                <a:gd name="T27" fmla="*/ 204 h 412"/>
                <a:gd name="T28" fmla="*/ 176 w 411"/>
                <a:gd name="T29" fmla="*/ 214 h 412"/>
                <a:gd name="T30" fmla="*/ 238 w 411"/>
                <a:gd name="T31" fmla="*/ 195 h 412"/>
                <a:gd name="T32" fmla="*/ 275 w 411"/>
                <a:gd name="T33" fmla="*/ 232 h 412"/>
                <a:gd name="T34" fmla="*/ 262 w 411"/>
                <a:gd name="T35" fmla="*/ 273 h 412"/>
                <a:gd name="T36" fmla="*/ 337 w 411"/>
                <a:gd name="T37" fmla="*/ 347 h 412"/>
                <a:gd name="T38" fmla="*/ 411 w 411"/>
                <a:gd name="T39" fmla="*/ 273 h 412"/>
                <a:gd name="T40" fmla="*/ 337 w 411"/>
                <a:gd name="T41" fmla="*/ 198 h 412"/>
                <a:gd name="T42" fmla="*/ 134 w 411"/>
                <a:gd name="T43" fmla="*/ 337 h 412"/>
                <a:gd name="T44" fmla="*/ 74 w 411"/>
                <a:gd name="T45" fmla="*/ 397 h 412"/>
                <a:gd name="T46" fmla="*/ 14 w 411"/>
                <a:gd name="T47" fmla="*/ 337 h 412"/>
                <a:gd name="T48" fmla="*/ 74 w 411"/>
                <a:gd name="T49" fmla="*/ 278 h 412"/>
                <a:gd name="T50" fmla="*/ 134 w 411"/>
                <a:gd name="T51" fmla="*/ 337 h 412"/>
                <a:gd name="T52" fmla="*/ 83 w 411"/>
                <a:gd name="T53" fmla="*/ 107 h 412"/>
                <a:gd name="T54" fmla="*/ 176 w 411"/>
                <a:gd name="T55" fmla="*/ 14 h 412"/>
                <a:gd name="T56" fmla="*/ 268 w 411"/>
                <a:gd name="T57" fmla="*/ 107 h 412"/>
                <a:gd name="T58" fmla="*/ 176 w 411"/>
                <a:gd name="T59" fmla="*/ 200 h 412"/>
                <a:gd name="T60" fmla="*/ 83 w 411"/>
                <a:gd name="T61" fmla="*/ 107 h 412"/>
                <a:gd name="T62" fmla="*/ 337 w 411"/>
                <a:gd name="T63" fmla="*/ 332 h 412"/>
                <a:gd name="T64" fmla="*/ 277 w 411"/>
                <a:gd name="T65" fmla="*/ 273 h 412"/>
                <a:gd name="T66" fmla="*/ 337 w 411"/>
                <a:gd name="T67" fmla="*/ 213 h 412"/>
                <a:gd name="T68" fmla="*/ 397 w 411"/>
                <a:gd name="T69" fmla="*/ 273 h 412"/>
                <a:gd name="T70" fmla="*/ 337 w 411"/>
                <a:gd name="T71" fmla="*/ 332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411" h="412">
                  <a:moveTo>
                    <a:pt x="337" y="198"/>
                  </a:moveTo>
                  <a:cubicBezTo>
                    <a:pt x="316" y="198"/>
                    <a:pt x="298" y="206"/>
                    <a:pt x="284" y="220"/>
                  </a:cubicBezTo>
                  <a:cubicBezTo>
                    <a:pt x="249" y="185"/>
                    <a:pt x="249" y="185"/>
                    <a:pt x="249" y="185"/>
                  </a:cubicBezTo>
                  <a:cubicBezTo>
                    <a:pt x="270" y="166"/>
                    <a:pt x="283" y="138"/>
                    <a:pt x="283" y="107"/>
                  </a:cubicBezTo>
                  <a:cubicBezTo>
                    <a:pt x="283" y="48"/>
                    <a:pt x="235" y="0"/>
                    <a:pt x="176" y="0"/>
                  </a:cubicBezTo>
                  <a:cubicBezTo>
                    <a:pt x="117" y="0"/>
                    <a:pt x="68" y="48"/>
                    <a:pt x="68" y="107"/>
                  </a:cubicBezTo>
                  <a:cubicBezTo>
                    <a:pt x="68" y="144"/>
                    <a:pt x="88" y="177"/>
                    <a:pt x="116" y="196"/>
                  </a:cubicBezTo>
                  <a:cubicBezTo>
                    <a:pt x="96" y="266"/>
                    <a:pt x="96" y="266"/>
                    <a:pt x="96" y="266"/>
                  </a:cubicBezTo>
                  <a:cubicBezTo>
                    <a:pt x="89" y="264"/>
                    <a:pt x="82" y="263"/>
                    <a:pt x="74" y="263"/>
                  </a:cubicBezTo>
                  <a:cubicBezTo>
                    <a:pt x="33" y="263"/>
                    <a:pt x="0" y="296"/>
                    <a:pt x="0" y="337"/>
                  </a:cubicBezTo>
                  <a:cubicBezTo>
                    <a:pt x="0" y="378"/>
                    <a:pt x="33" y="412"/>
                    <a:pt x="74" y="412"/>
                  </a:cubicBezTo>
                  <a:cubicBezTo>
                    <a:pt x="115" y="412"/>
                    <a:pt x="149" y="378"/>
                    <a:pt x="149" y="337"/>
                  </a:cubicBezTo>
                  <a:cubicBezTo>
                    <a:pt x="149" y="309"/>
                    <a:pt x="133" y="284"/>
                    <a:pt x="110" y="272"/>
                  </a:cubicBezTo>
                  <a:cubicBezTo>
                    <a:pt x="130" y="204"/>
                    <a:pt x="130" y="204"/>
                    <a:pt x="130" y="204"/>
                  </a:cubicBezTo>
                  <a:cubicBezTo>
                    <a:pt x="144" y="210"/>
                    <a:pt x="159" y="214"/>
                    <a:pt x="176" y="214"/>
                  </a:cubicBezTo>
                  <a:cubicBezTo>
                    <a:pt x="199" y="214"/>
                    <a:pt x="220" y="207"/>
                    <a:pt x="238" y="195"/>
                  </a:cubicBezTo>
                  <a:cubicBezTo>
                    <a:pt x="275" y="232"/>
                    <a:pt x="275" y="232"/>
                    <a:pt x="275" y="232"/>
                  </a:cubicBezTo>
                  <a:cubicBezTo>
                    <a:pt x="267" y="243"/>
                    <a:pt x="262" y="257"/>
                    <a:pt x="262" y="273"/>
                  </a:cubicBezTo>
                  <a:cubicBezTo>
                    <a:pt x="262" y="314"/>
                    <a:pt x="296" y="347"/>
                    <a:pt x="337" y="347"/>
                  </a:cubicBezTo>
                  <a:cubicBezTo>
                    <a:pt x="378" y="347"/>
                    <a:pt x="411" y="314"/>
                    <a:pt x="411" y="273"/>
                  </a:cubicBezTo>
                  <a:cubicBezTo>
                    <a:pt x="411" y="231"/>
                    <a:pt x="378" y="198"/>
                    <a:pt x="337" y="198"/>
                  </a:cubicBezTo>
                  <a:close/>
                  <a:moveTo>
                    <a:pt x="134" y="337"/>
                  </a:moveTo>
                  <a:cubicBezTo>
                    <a:pt x="134" y="370"/>
                    <a:pt x="107" y="397"/>
                    <a:pt x="74" y="397"/>
                  </a:cubicBezTo>
                  <a:cubicBezTo>
                    <a:pt x="41" y="397"/>
                    <a:pt x="14" y="370"/>
                    <a:pt x="14" y="337"/>
                  </a:cubicBezTo>
                  <a:cubicBezTo>
                    <a:pt x="14" y="304"/>
                    <a:pt x="41" y="278"/>
                    <a:pt x="74" y="278"/>
                  </a:cubicBezTo>
                  <a:cubicBezTo>
                    <a:pt x="107" y="278"/>
                    <a:pt x="134" y="304"/>
                    <a:pt x="134" y="337"/>
                  </a:cubicBezTo>
                  <a:close/>
                  <a:moveTo>
                    <a:pt x="83" y="107"/>
                  </a:moveTo>
                  <a:cubicBezTo>
                    <a:pt x="83" y="56"/>
                    <a:pt x="125" y="14"/>
                    <a:pt x="176" y="14"/>
                  </a:cubicBezTo>
                  <a:cubicBezTo>
                    <a:pt x="227" y="14"/>
                    <a:pt x="268" y="56"/>
                    <a:pt x="268" y="107"/>
                  </a:cubicBezTo>
                  <a:cubicBezTo>
                    <a:pt x="268" y="158"/>
                    <a:pt x="227" y="200"/>
                    <a:pt x="176" y="200"/>
                  </a:cubicBezTo>
                  <a:cubicBezTo>
                    <a:pt x="125" y="200"/>
                    <a:pt x="83" y="158"/>
                    <a:pt x="83" y="107"/>
                  </a:cubicBezTo>
                  <a:close/>
                  <a:moveTo>
                    <a:pt x="337" y="332"/>
                  </a:moveTo>
                  <a:cubicBezTo>
                    <a:pt x="304" y="332"/>
                    <a:pt x="277" y="306"/>
                    <a:pt x="277" y="273"/>
                  </a:cubicBezTo>
                  <a:cubicBezTo>
                    <a:pt x="277" y="240"/>
                    <a:pt x="304" y="213"/>
                    <a:pt x="337" y="213"/>
                  </a:cubicBezTo>
                  <a:cubicBezTo>
                    <a:pt x="370" y="213"/>
                    <a:pt x="397" y="240"/>
                    <a:pt x="397" y="273"/>
                  </a:cubicBezTo>
                  <a:cubicBezTo>
                    <a:pt x="397" y="306"/>
                    <a:pt x="370" y="332"/>
                    <a:pt x="337" y="33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71" tIns="34286" rIns="68571" bIns="34286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3473316" y="2786727"/>
            <a:ext cx="623040" cy="623040"/>
            <a:chOff x="5722325" y="2492896"/>
            <a:chExt cx="864096" cy="864096"/>
          </a:xfrm>
        </p:grpSpPr>
        <p:sp>
          <p:nvSpPr>
            <p:cNvPr id="20" name="椭圆 19"/>
            <p:cNvSpPr/>
            <p:nvPr/>
          </p:nvSpPr>
          <p:spPr>
            <a:xfrm>
              <a:off x="5722325" y="2492896"/>
              <a:ext cx="864096" cy="864096"/>
            </a:xfrm>
            <a:prstGeom prst="ellipse">
              <a:avLst/>
            </a:prstGeom>
            <a:solidFill>
              <a:srgbClr val="013B6D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685862"/>
              <a:endParaRPr lang="zh-CN" altLang="en-US" sz="3000">
                <a:solidFill>
                  <a:prstClr val="white"/>
                </a:solidFill>
              </a:endParaRPr>
            </a:p>
          </p:txBody>
        </p:sp>
        <p:sp>
          <p:nvSpPr>
            <p:cNvPr id="21" name="Freeform 16"/>
            <p:cNvSpPr>
              <a:spLocks noEditPoints="1"/>
            </p:cNvSpPr>
            <p:nvPr/>
          </p:nvSpPr>
          <p:spPr bwMode="auto">
            <a:xfrm>
              <a:off x="5880844" y="2636912"/>
              <a:ext cx="563653" cy="580892"/>
            </a:xfrm>
            <a:custGeom>
              <a:avLst/>
              <a:gdLst>
                <a:gd name="T0" fmla="*/ 46 w 353"/>
                <a:gd name="T1" fmla="*/ 420 h 460"/>
                <a:gd name="T2" fmla="*/ 36 w 353"/>
                <a:gd name="T3" fmla="*/ 254 h 460"/>
                <a:gd name="T4" fmla="*/ 61 w 353"/>
                <a:gd name="T5" fmla="*/ 211 h 460"/>
                <a:gd name="T6" fmla="*/ 107 w 353"/>
                <a:gd name="T7" fmla="*/ 199 h 460"/>
                <a:gd name="T8" fmla="*/ 117 w 353"/>
                <a:gd name="T9" fmla="*/ 239 h 460"/>
                <a:gd name="T10" fmla="*/ 107 w 353"/>
                <a:gd name="T11" fmla="*/ 251 h 460"/>
                <a:gd name="T12" fmla="*/ 75 w 353"/>
                <a:gd name="T13" fmla="*/ 277 h 460"/>
                <a:gd name="T14" fmla="*/ 63 w 353"/>
                <a:gd name="T15" fmla="*/ 420 h 460"/>
                <a:gd name="T16" fmla="*/ 81 w 353"/>
                <a:gd name="T17" fmla="*/ 419 h 460"/>
                <a:gd name="T18" fmla="*/ 279 w 353"/>
                <a:gd name="T19" fmla="*/ 297 h 460"/>
                <a:gd name="T20" fmla="*/ 114 w 353"/>
                <a:gd name="T21" fmla="*/ 129 h 460"/>
                <a:gd name="T22" fmla="*/ 189 w 353"/>
                <a:gd name="T23" fmla="*/ 66 h 460"/>
                <a:gd name="T24" fmla="*/ 230 w 353"/>
                <a:gd name="T25" fmla="*/ 130 h 460"/>
                <a:gd name="T26" fmla="*/ 241 w 353"/>
                <a:gd name="T27" fmla="*/ 36 h 460"/>
                <a:gd name="T28" fmla="*/ 106 w 353"/>
                <a:gd name="T29" fmla="*/ 30 h 460"/>
                <a:gd name="T30" fmla="*/ 114 w 353"/>
                <a:gd name="T31" fmla="*/ 129 h 460"/>
                <a:gd name="T32" fmla="*/ 303 w 353"/>
                <a:gd name="T33" fmla="*/ 438 h 460"/>
                <a:gd name="T34" fmla="*/ 68 w 353"/>
                <a:gd name="T35" fmla="*/ 460 h 460"/>
                <a:gd name="T36" fmla="*/ 317 w 353"/>
                <a:gd name="T37" fmla="*/ 254 h 460"/>
                <a:gd name="T38" fmla="*/ 307 w 353"/>
                <a:gd name="T39" fmla="*/ 420 h 460"/>
                <a:gd name="T40" fmla="*/ 298 w 353"/>
                <a:gd name="T41" fmla="*/ 291 h 460"/>
                <a:gd name="T42" fmla="*/ 234 w 353"/>
                <a:gd name="T43" fmla="*/ 277 h 460"/>
                <a:gd name="T44" fmla="*/ 250 w 353"/>
                <a:gd name="T45" fmla="*/ 250 h 460"/>
                <a:gd name="T46" fmla="*/ 252 w 353"/>
                <a:gd name="T47" fmla="*/ 241 h 460"/>
                <a:gd name="T48" fmla="*/ 293 w 353"/>
                <a:gd name="T49" fmla="*/ 211 h 460"/>
                <a:gd name="T50" fmla="*/ 298 w 353"/>
                <a:gd name="T51" fmla="*/ 214 h 460"/>
                <a:gd name="T52" fmla="*/ 317 w 353"/>
                <a:gd name="T53" fmla="*/ 254 h 460"/>
                <a:gd name="T54" fmla="*/ 243 w 353"/>
                <a:gd name="T55" fmla="*/ 251 h 460"/>
                <a:gd name="T56" fmla="*/ 231 w 353"/>
                <a:gd name="T57" fmla="*/ 233 h 460"/>
                <a:gd name="T58" fmla="*/ 245 w 353"/>
                <a:gd name="T59" fmla="*/ 199 h 460"/>
                <a:gd name="T60" fmla="*/ 218 w 353"/>
                <a:gd name="T61" fmla="*/ 204 h 460"/>
                <a:gd name="T62" fmla="*/ 228 w 353"/>
                <a:gd name="T63" fmla="*/ 277 h 460"/>
                <a:gd name="T64" fmla="*/ 110 w 353"/>
                <a:gd name="T65" fmla="*/ 235 h 460"/>
                <a:gd name="T66" fmla="*/ 127 w 353"/>
                <a:gd name="T67" fmla="*/ 238 h 460"/>
                <a:gd name="T68" fmla="*/ 127 w 353"/>
                <a:gd name="T69" fmla="*/ 277 h 460"/>
                <a:gd name="T70" fmla="*/ 135 w 353"/>
                <a:gd name="T71" fmla="*/ 204 h 460"/>
                <a:gd name="T72" fmla="*/ 111 w 353"/>
                <a:gd name="T73" fmla="*/ 198 h 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53" h="460">
                  <a:moveTo>
                    <a:pt x="63" y="420"/>
                  </a:moveTo>
                  <a:cubicBezTo>
                    <a:pt x="46" y="420"/>
                    <a:pt x="46" y="420"/>
                    <a:pt x="46" y="420"/>
                  </a:cubicBezTo>
                  <a:cubicBezTo>
                    <a:pt x="4" y="420"/>
                    <a:pt x="0" y="394"/>
                    <a:pt x="9" y="358"/>
                  </a:cubicBezTo>
                  <a:cubicBezTo>
                    <a:pt x="36" y="254"/>
                    <a:pt x="36" y="254"/>
                    <a:pt x="36" y="254"/>
                  </a:cubicBezTo>
                  <a:cubicBezTo>
                    <a:pt x="40" y="237"/>
                    <a:pt x="48" y="223"/>
                    <a:pt x="59" y="213"/>
                  </a:cubicBezTo>
                  <a:cubicBezTo>
                    <a:pt x="61" y="211"/>
                    <a:pt x="61" y="211"/>
                    <a:pt x="61" y="211"/>
                  </a:cubicBezTo>
                  <a:cubicBezTo>
                    <a:pt x="63" y="211"/>
                    <a:pt x="63" y="211"/>
                    <a:pt x="63" y="211"/>
                  </a:cubicBezTo>
                  <a:cubicBezTo>
                    <a:pt x="107" y="199"/>
                    <a:pt x="107" y="199"/>
                    <a:pt x="107" y="199"/>
                  </a:cubicBezTo>
                  <a:cubicBezTo>
                    <a:pt x="104" y="241"/>
                    <a:pt x="104" y="241"/>
                    <a:pt x="104" y="241"/>
                  </a:cubicBezTo>
                  <a:cubicBezTo>
                    <a:pt x="117" y="239"/>
                    <a:pt x="117" y="239"/>
                    <a:pt x="117" y="239"/>
                  </a:cubicBezTo>
                  <a:cubicBezTo>
                    <a:pt x="106" y="250"/>
                    <a:pt x="106" y="250"/>
                    <a:pt x="106" y="250"/>
                  </a:cubicBezTo>
                  <a:cubicBezTo>
                    <a:pt x="107" y="251"/>
                    <a:pt x="107" y="251"/>
                    <a:pt x="107" y="251"/>
                  </a:cubicBezTo>
                  <a:cubicBezTo>
                    <a:pt x="107" y="252"/>
                    <a:pt x="113" y="263"/>
                    <a:pt x="121" y="277"/>
                  </a:cubicBezTo>
                  <a:cubicBezTo>
                    <a:pt x="75" y="277"/>
                    <a:pt x="75" y="277"/>
                    <a:pt x="75" y="277"/>
                  </a:cubicBezTo>
                  <a:cubicBezTo>
                    <a:pt x="63" y="290"/>
                    <a:pt x="63" y="290"/>
                    <a:pt x="63" y="290"/>
                  </a:cubicBezTo>
                  <a:cubicBezTo>
                    <a:pt x="63" y="420"/>
                    <a:pt x="63" y="420"/>
                    <a:pt x="63" y="420"/>
                  </a:cubicBezTo>
                  <a:close/>
                  <a:moveTo>
                    <a:pt x="81" y="297"/>
                  </a:moveTo>
                  <a:cubicBezTo>
                    <a:pt x="81" y="419"/>
                    <a:pt x="81" y="419"/>
                    <a:pt x="81" y="419"/>
                  </a:cubicBezTo>
                  <a:cubicBezTo>
                    <a:pt x="279" y="419"/>
                    <a:pt x="279" y="419"/>
                    <a:pt x="279" y="419"/>
                  </a:cubicBezTo>
                  <a:cubicBezTo>
                    <a:pt x="279" y="297"/>
                    <a:pt x="279" y="297"/>
                    <a:pt x="279" y="297"/>
                  </a:cubicBezTo>
                  <a:cubicBezTo>
                    <a:pt x="81" y="297"/>
                    <a:pt x="81" y="297"/>
                    <a:pt x="81" y="297"/>
                  </a:cubicBezTo>
                  <a:close/>
                  <a:moveTo>
                    <a:pt x="114" y="129"/>
                  </a:moveTo>
                  <a:cubicBezTo>
                    <a:pt x="112" y="104"/>
                    <a:pt x="111" y="93"/>
                    <a:pt x="119" y="68"/>
                  </a:cubicBezTo>
                  <a:cubicBezTo>
                    <a:pt x="134" y="79"/>
                    <a:pt x="172" y="73"/>
                    <a:pt x="189" y="66"/>
                  </a:cubicBezTo>
                  <a:cubicBezTo>
                    <a:pt x="197" y="79"/>
                    <a:pt x="213" y="82"/>
                    <a:pt x="227" y="77"/>
                  </a:cubicBezTo>
                  <a:cubicBezTo>
                    <a:pt x="231" y="98"/>
                    <a:pt x="231" y="101"/>
                    <a:pt x="230" y="130"/>
                  </a:cubicBezTo>
                  <a:cubicBezTo>
                    <a:pt x="230" y="130"/>
                    <a:pt x="247" y="116"/>
                    <a:pt x="249" y="104"/>
                  </a:cubicBezTo>
                  <a:cubicBezTo>
                    <a:pt x="251" y="92"/>
                    <a:pt x="247" y="44"/>
                    <a:pt x="241" y="36"/>
                  </a:cubicBezTo>
                  <a:cubicBezTo>
                    <a:pt x="234" y="19"/>
                    <a:pt x="217" y="8"/>
                    <a:pt x="186" y="12"/>
                  </a:cubicBezTo>
                  <a:cubicBezTo>
                    <a:pt x="156" y="0"/>
                    <a:pt x="120" y="13"/>
                    <a:pt x="106" y="30"/>
                  </a:cubicBezTo>
                  <a:cubicBezTo>
                    <a:pt x="99" y="38"/>
                    <a:pt x="91" y="105"/>
                    <a:pt x="98" y="115"/>
                  </a:cubicBezTo>
                  <a:cubicBezTo>
                    <a:pt x="106" y="125"/>
                    <a:pt x="114" y="129"/>
                    <a:pt x="114" y="129"/>
                  </a:cubicBezTo>
                  <a:close/>
                  <a:moveTo>
                    <a:pt x="56" y="438"/>
                  </a:moveTo>
                  <a:cubicBezTo>
                    <a:pt x="303" y="438"/>
                    <a:pt x="303" y="438"/>
                    <a:pt x="303" y="438"/>
                  </a:cubicBezTo>
                  <a:cubicBezTo>
                    <a:pt x="289" y="460"/>
                    <a:pt x="289" y="460"/>
                    <a:pt x="289" y="460"/>
                  </a:cubicBezTo>
                  <a:cubicBezTo>
                    <a:pt x="68" y="460"/>
                    <a:pt x="68" y="460"/>
                    <a:pt x="68" y="460"/>
                  </a:cubicBezTo>
                  <a:cubicBezTo>
                    <a:pt x="56" y="438"/>
                    <a:pt x="56" y="438"/>
                    <a:pt x="56" y="438"/>
                  </a:cubicBezTo>
                  <a:close/>
                  <a:moveTo>
                    <a:pt x="317" y="254"/>
                  </a:moveTo>
                  <a:cubicBezTo>
                    <a:pt x="344" y="358"/>
                    <a:pt x="344" y="358"/>
                    <a:pt x="344" y="358"/>
                  </a:cubicBezTo>
                  <a:cubicBezTo>
                    <a:pt x="353" y="394"/>
                    <a:pt x="349" y="420"/>
                    <a:pt x="307" y="420"/>
                  </a:cubicBezTo>
                  <a:cubicBezTo>
                    <a:pt x="298" y="420"/>
                    <a:pt x="298" y="420"/>
                    <a:pt x="298" y="420"/>
                  </a:cubicBezTo>
                  <a:cubicBezTo>
                    <a:pt x="298" y="291"/>
                    <a:pt x="298" y="291"/>
                    <a:pt x="298" y="291"/>
                  </a:cubicBezTo>
                  <a:cubicBezTo>
                    <a:pt x="283" y="277"/>
                    <a:pt x="283" y="277"/>
                    <a:pt x="283" y="277"/>
                  </a:cubicBezTo>
                  <a:cubicBezTo>
                    <a:pt x="234" y="277"/>
                    <a:pt x="234" y="277"/>
                    <a:pt x="234" y="277"/>
                  </a:cubicBezTo>
                  <a:cubicBezTo>
                    <a:pt x="243" y="263"/>
                    <a:pt x="249" y="252"/>
                    <a:pt x="249" y="251"/>
                  </a:cubicBezTo>
                  <a:cubicBezTo>
                    <a:pt x="250" y="250"/>
                    <a:pt x="250" y="250"/>
                    <a:pt x="250" y="250"/>
                  </a:cubicBezTo>
                  <a:cubicBezTo>
                    <a:pt x="239" y="239"/>
                    <a:pt x="239" y="239"/>
                    <a:pt x="239" y="239"/>
                  </a:cubicBezTo>
                  <a:cubicBezTo>
                    <a:pt x="252" y="241"/>
                    <a:pt x="252" y="241"/>
                    <a:pt x="252" y="241"/>
                  </a:cubicBezTo>
                  <a:cubicBezTo>
                    <a:pt x="249" y="200"/>
                    <a:pt x="249" y="200"/>
                    <a:pt x="249" y="200"/>
                  </a:cubicBezTo>
                  <a:cubicBezTo>
                    <a:pt x="293" y="211"/>
                    <a:pt x="293" y="211"/>
                    <a:pt x="293" y="211"/>
                  </a:cubicBezTo>
                  <a:cubicBezTo>
                    <a:pt x="296" y="211"/>
                    <a:pt x="296" y="211"/>
                    <a:pt x="296" y="211"/>
                  </a:cubicBezTo>
                  <a:cubicBezTo>
                    <a:pt x="298" y="214"/>
                    <a:pt x="298" y="214"/>
                    <a:pt x="298" y="214"/>
                  </a:cubicBezTo>
                  <a:cubicBezTo>
                    <a:pt x="307" y="226"/>
                    <a:pt x="313" y="240"/>
                    <a:pt x="316" y="254"/>
                  </a:cubicBezTo>
                  <a:cubicBezTo>
                    <a:pt x="317" y="254"/>
                    <a:pt x="317" y="254"/>
                    <a:pt x="317" y="254"/>
                  </a:cubicBezTo>
                  <a:close/>
                  <a:moveTo>
                    <a:pt x="228" y="277"/>
                  </a:moveTo>
                  <a:cubicBezTo>
                    <a:pt x="235" y="265"/>
                    <a:pt x="240" y="255"/>
                    <a:pt x="243" y="251"/>
                  </a:cubicBezTo>
                  <a:cubicBezTo>
                    <a:pt x="229" y="238"/>
                    <a:pt x="229" y="238"/>
                    <a:pt x="229" y="238"/>
                  </a:cubicBezTo>
                  <a:cubicBezTo>
                    <a:pt x="231" y="233"/>
                    <a:pt x="231" y="233"/>
                    <a:pt x="231" y="233"/>
                  </a:cubicBezTo>
                  <a:cubicBezTo>
                    <a:pt x="246" y="235"/>
                    <a:pt x="246" y="235"/>
                    <a:pt x="246" y="235"/>
                  </a:cubicBezTo>
                  <a:cubicBezTo>
                    <a:pt x="245" y="199"/>
                    <a:pt x="245" y="199"/>
                    <a:pt x="245" y="199"/>
                  </a:cubicBezTo>
                  <a:cubicBezTo>
                    <a:pt x="230" y="195"/>
                    <a:pt x="230" y="195"/>
                    <a:pt x="230" y="195"/>
                  </a:cubicBezTo>
                  <a:cubicBezTo>
                    <a:pt x="218" y="204"/>
                    <a:pt x="218" y="204"/>
                    <a:pt x="218" y="204"/>
                  </a:cubicBezTo>
                  <a:cubicBezTo>
                    <a:pt x="187" y="277"/>
                    <a:pt x="187" y="277"/>
                    <a:pt x="187" y="277"/>
                  </a:cubicBezTo>
                  <a:cubicBezTo>
                    <a:pt x="228" y="277"/>
                    <a:pt x="228" y="277"/>
                    <a:pt x="228" y="277"/>
                  </a:cubicBezTo>
                  <a:close/>
                  <a:moveTo>
                    <a:pt x="111" y="198"/>
                  </a:moveTo>
                  <a:cubicBezTo>
                    <a:pt x="110" y="235"/>
                    <a:pt x="110" y="235"/>
                    <a:pt x="110" y="235"/>
                  </a:cubicBezTo>
                  <a:cubicBezTo>
                    <a:pt x="124" y="233"/>
                    <a:pt x="124" y="233"/>
                    <a:pt x="124" y="233"/>
                  </a:cubicBezTo>
                  <a:cubicBezTo>
                    <a:pt x="127" y="238"/>
                    <a:pt x="127" y="238"/>
                    <a:pt x="127" y="238"/>
                  </a:cubicBezTo>
                  <a:cubicBezTo>
                    <a:pt x="113" y="251"/>
                    <a:pt x="113" y="251"/>
                    <a:pt x="113" y="251"/>
                  </a:cubicBezTo>
                  <a:cubicBezTo>
                    <a:pt x="115" y="255"/>
                    <a:pt x="121" y="265"/>
                    <a:pt x="127" y="277"/>
                  </a:cubicBezTo>
                  <a:cubicBezTo>
                    <a:pt x="170" y="277"/>
                    <a:pt x="170" y="277"/>
                    <a:pt x="170" y="277"/>
                  </a:cubicBezTo>
                  <a:cubicBezTo>
                    <a:pt x="135" y="204"/>
                    <a:pt x="135" y="204"/>
                    <a:pt x="135" y="204"/>
                  </a:cubicBezTo>
                  <a:cubicBezTo>
                    <a:pt x="123" y="195"/>
                    <a:pt x="123" y="195"/>
                    <a:pt x="123" y="195"/>
                  </a:cubicBezTo>
                  <a:lnTo>
                    <a:pt x="111" y="198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3473316" y="3602612"/>
            <a:ext cx="623040" cy="623040"/>
            <a:chOff x="7452320" y="2492896"/>
            <a:chExt cx="864096" cy="864096"/>
          </a:xfrm>
        </p:grpSpPr>
        <p:sp>
          <p:nvSpPr>
            <p:cNvPr id="23" name="椭圆 22"/>
            <p:cNvSpPr/>
            <p:nvPr/>
          </p:nvSpPr>
          <p:spPr>
            <a:xfrm>
              <a:off x="7452320" y="2492896"/>
              <a:ext cx="864096" cy="864096"/>
            </a:xfrm>
            <a:prstGeom prst="ellipse">
              <a:avLst/>
            </a:prstGeom>
            <a:solidFill>
              <a:srgbClr val="013B6D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685862"/>
              <a:endParaRPr lang="zh-CN" altLang="en-US" sz="3000">
                <a:solidFill>
                  <a:prstClr val="white"/>
                </a:solidFill>
              </a:endParaRPr>
            </a:p>
          </p:txBody>
        </p:sp>
        <p:sp>
          <p:nvSpPr>
            <p:cNvPr id="24" name="Freeform 16"/>
            <p:cNvSpPr>
              <a:spLocks noEditPoints="1"/>
            </p:cNvSpPr>
            <p:nvPr/>
          </p:nvSpPr>
          <p:spPr bwMode="auto">
            <a:xfrm>
              <a:off x="7596336" y="2611512"/>
              <a:ext cx="586355" cy="648072"/>
            </a:xfrm>
            <a:custGeom>
              <a:avLst/>
              <a:gdLst>
                <a:gd name="T0" fmla="*/ 448 w 1053"/>
                <a:gd name="T1" fmla="*/ 1024 h 1145"/>
                <a:gd name="T2" fmla="*/ 432 w 1053"/>
                <a:gd name="T3" fmla="*/ 1076 h 1145"/>
                <a:gd name="T4" fmla="*/ 447 w 1053"/>
                <a:gd name="T5" fmla="*/ 1101 h 1145"/>
                <a:gd name="T6" fmla="*/ 462 w 1053"/>
                <a:gd name="T7" fmla="*/ 1108 h 1145"/>
                <a:gd name="T8" fmla="*/ 492 w 1053"/>
                <a:gd name="T9" fmla="*/ 1138 h 1145"/>
                <a:gd name="T10" fmla="*/ 523 w 1053"/>
                <a:gd name="T11" fmla="*/ 1145 h 1145"/>
                <a:gd name="T12" fmla="*/ 556 w 1053"/>
                <a:gd name="T13" fmla="*/ 1140 h 1145"/>
                <a:gd name="T14" fmla="*/ 590 w 1053"/>
                <a:gd name="T15" fmla="*/ 1109 h 1145"/>
                <a:gd name="T16" fmla="*/ 597 w 1053"/>
                <a:gd name="T17" fmla="*/ 1107 h 1145"/>
                <a:gd name="T18" fmla="*/ 619 w 1053"/>
                <a:gd name="T19" fmla="*/ 1086 h 1145"/>
                <a:gd name="T20" fmla="*/ 622 w 1053"/>
                <a:gd name="T21" fmla="*/ 1040 h 1145"/>
                <a:gd name="T22" fmla="*/ 527 w 1053"/>
                <a:gd name="T23" fmla="*/ 240 h 1145"/>
                <a:gd name="T24" fmla="*/ 303 w 1053"/>
                <a:gd name="T25" fmla="*/ 705 h 1145"/>
                <a:gd name="T26" fmla="*/ 428 w 1053"/>
                <a:gd name="T27" fmla="*/ 935 h 1145"/>
                <a:gd name="T28" fmla="*/ 437 w 1053"/>
                <a:gd name="T29" fmla="*/ 996 h 1145"/>
                <a:gd name="T30" fmla="*/ 648 w 1053"/>
                <a:gd name="T31" fmla="*/ 964 h 1145"/>
                <a:gd name="T32" fmla="*/ 724 w 1053"/>
                <a:gd name="T33" fmla="*/ 739 h 1145"/>
                <a:gd name="T34" fmla="*/ 807 w 1053"/>
                <a:gd name="T35" fmla="*/ 532 h 1145"/>
                <a:gd name="T36" fmla="*/ 527 w 1053"/>
                <a:gd name="T37" fmla="*/ 240 h 1145"/>
                <a:gd name="T38" fmla="*/ 912 w 1053"/>
                <a:gd name="T39" fmla="*/ 699 h 1145"/>
                <a:gd name="T40" fmla="*/ 868 w 1053"/>
                <a:gd name="T41" fmla="*/ 775 h 1145"/>
                <a:gd name="T42" fmla="*/ 982 w 1053"/>
                <a:gd name="T43" fmla="*/ 790 h 1145"/>
                <a:gd name="T44" fmla="*/ 338 w 1053"/>
                <a:gd name="T45" fmla="*/ 200 h 1145"/>
                <a:gd name="T46" fmla="*/ 323 w 1053"/>
                <a:gd name="T47" fmla="*/ 87 h 1145"/>
                <a:gd name="T48" fmla="*/ 247 w 1053"/>
                <a:gd name="T49" fmla="*/ 130 h 1145"/>
                <a:gd name="T50" fmla="*/ 338 w 1053"/>
                <a:gd name="T51" fmla="*/ 200 h 1145"/>
                <a:gd name="T52" fmla="*/ 730 w 1053"/>
                <a:gd name="T53" fmla="*/ 87 h 1145"/>
                <a:gd name="T54" fmla="*/ 715 w 1053"/>
                <a:gd name="T55" fmla="*/ 200 h 1145"/>
                <a:gd name="T56" fmla="*/ 806 w 1053"/>
                <a:gd name="T57" fmla="*/ 130 h 1145"/>
                <a:gd name="T58" fmla="*/ 1009 w 1053"/>
                <a:gd name="T59" fmla="*/ 483 h 1145"/>
                <a:gd name="T60" fmla="*/ 903 w 1053"/>
                <a:gd name="T61" fmla="*/ 526 h 1145"/>
                <a:gd name="T62" fmla="*/ 1009 w 1053"/>
                <a:gd name="T63" fmla="*/ 570 h 1145"/>
                <a:gd name="T64" fmla="*/ 1009 w 1053"/>
                <a:gd name="T65" fmla="*/ 483 h 1145"/>
                <a:gd name="T66" fmla="*/ 570 w 1053"/>
                <a:gd name="T67" fmla="*/ 106 h 1145"/>
                <a:gd name="T68" fmla="*/ 526 w 1053"/>
                <a:gd name="T69" fmla="*/ 0 h 1145"/>
                <a:gd name="T70" fmla="*/ 483 w 1053"/>
                <a:gd name="T71" fmla="*/ 106 h 1145"/>
                <a:gd name="T72" fmla="*/ 184 w 1053"/>
                <a:gd name="T73" fmla="*/ 278 h 1145"/>
                <a:gd name="T74" fmla="*/ 70 w 1053"/>
                <a:gd name="T75" fmla="*/ 263 h 1145"/>
                <a:gd name="T76" fmla="*/ 140 w 1053"/>
                <a:gd name="T77" fmla="*/ 354 h 1145"/>
                <a:gd name="T78" fmla="*/ 184 w 1053"/>
                <a:gd name="T79" fmla="*/ 278 h 1145"/>
                <a:gd name="T80" fmla="*/ 966 w 1053"/>
                <a:gd name="T81" fmla="*/ 323 h 1145"/>
                <a:gd name="T82" fmla="*/ 923 w 1053"/>
                <a:gd name="T83" fmla="*/ 247 h 1145"/>
                <a:gd name="T84" fmla="*/ 852 w 1053"/>
                <a:gd name="T85" fmla="*/ 338 h 1145"/>
                <a:gd name="T86" fmla="*/ 140 w 1053"/>
                <a:gd name="T87" fmla="*/ 699 h 1145"/>
                <a:gd name="T88" fmla="*/ 70 w 1053"/>
                <a:gd name="T89" fmla="*/ 790 h 1145"/>
                <a:gd name="T90" fmla="*/ 184 w 1053"/>
                <a:gd name="T91" fmla="*/ 775 h 1145"/>
                <a:gd name="T92" fmla="*/ 140 w 1053"/>
                <a:gd name="T93" fmla="*/ 699 h 1145"/>
                <a:gd name="T94" fmla="*/ 106 w 1053"/>
                <a:gd name="T95" fmla="*/ 483 h 1145"/>
                <a:gd name="T96" fmla="*/ 0 w 1053"/>
                <a:gd name="T97" fmla="*/ 526 h 1145"/>
                <a:gd name="T98" fmla="*/ 106 w 1053"/>
                <a:gd name="T99" fmla="*/ 570 h 1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53" h="1145">
                  <a:moveTo>
                    <a:pt x="606" y="1024"/>
                  </a:moveTo>
                  <a:lnTo>
                    <a:pt x="448" y="1024"/>
                  </a:lnTo>
                  <a:cubicBezTo>
                    <a:pt x="439" y="1024"/>
                    <a:pt x="432" y="1031"/>
                    <a:pt x="432" y="1040"/>
                  </a:cubicBezTo>
                  <a:lnTo>
                    <a:pt x="432" y="1076"/>
                  </a:lnTo>
                  <a:cubicBezTo>
                    <a:pt x="432" y="1079"/>
                    <a:pt x="433" y="1083"/>
                    <a:pt x="435" y="1086"/>
                  </a:cubicBezTo>
                  <a:lnTo>
                    <a:pt x="447" y="1101"/>
                  </a:lnTo>
                  <a:cubicBezTo>
                    <a:pt x="449" y="1103"/>
                    <a:pt x="452" y="1105"/>
                    <a:pt x="455" y="1106"/>
                  </a:cubicBezTo>
                  <a:cubicBezTo>
                    <a:pt x="457" y="1107"/>
                    <a:pt x="459" y="1107"/>
                    <a:pt x="462" y="1108"/>
                  </a:cubicBezTo>
                  <a:cubicBezTo>
                    <a:pt x="463" y="1108"/>
                    <a:pt x="464" y="1108"/>
                    <a:pt x="465" y="1109"/>
                  </a:cubicBezTo>
                  <a:lnTo>
                    <a:pt x="492" y="1138"/>
                  </a:lnTo>
                  <a:cubicBezTo>
                    <a:pt x="494" y="1139"/>
                    <a:pt x="496" y="1141"/>
                    <a:pt x="498" y="1142"/>
                  </a:cubicBezTo>
                  <a:cubicBezTo>
                    <a:pt x="504" y="1144"/>
                    <a:pt x="513" y="1145"/>
                    <a:pt x="523" y="1145"/>
                  </a:cubicBezTo>
                  <a:lnTo>
                    <a:pt x="525" y="1145"/>
                  </a:lnTo>
                  <a:cubicBezTo>
                    <a:pt x="542" y="1145"/>
                    <a:pt x="551" y="1142"/>
                    <a:pt x="556" y="1140"/>
                  </a:cubicBezTo>
                  <a:cubicBezTo>
                    <a:pt x="558" y="1139"/>
                    <a:pt x="560" y="1138"/>
                    <a:pt x="561" y="1137"/>
                  </a:cubicBezTo>
                  <a:cubicBezTo>
                    <a:pt x="561" y="1137"/>
                    <a:pt x="589" y="1109"/>
                    <a:pt x="590" y="1109"/>
                  </a:cubicBezTo>
                  <a:cubicBezTo>
                    <a:pt x="591" y="1108"/>
                    <a:pt x="592" y="1108"/>
                    <a:pt x="593" y="1108"/>
                  </a:cubicBezTo>
                  <a:cubicBezTo>
                    <a:pt x="595" y="1108"/>
                    <a:pt x="596" y="1108"/>
                    <a:pt x="597" y="1107"/>
                  </a:cubicBezTo>
                  <a:cubicBezTo>
                    <a:pt x="602" y="1107"/>
                    <a:pt x="606" y="1105"/>
                    <a:pt x="609" y="1101"/>
                  </a:cubicBezTo>
                  <a:lnTo>
                    <a:pt x="619" y="1086"/>
                  </a:lnTo>
                  <a:cubicBezTo>
                    <a:pt x="621" y="1083"/>
                    <a:pt x="622" y="1080"/>
                    <a:pt x="622" y="1077"/>
                  </a:cubicBezTo>
                  <a:lnTo>
                    <a:pt x="622" y="1040"/>
                  </a:lnTo>
                  <a:cubicBezTo>
                    <a:pt x="622" y="1031"/>
                    <a:pt x="615" y="1024"/>
                    <a:pt x="606" y="1024"/>
                  </a:cubicBezTo>
                  <a:close/>
                  <a:moveTo>
                    <a:pt x="527" y="240"/>
                  </a:moveTo>
                  <a:cubicBezTo>
                    <a:pt x="373" y="240"/>
                    <a:pt x="248" y="370"/>
                    <a:pt x="247" y="531"/>
                  </a:cubicBezTo>
                  <a:cubicBezTo>
                    <a:pt x="247" y="594"/>
                    <a:pt x="266" y="654"/>
                    <a:pt x="303" y="705"/>
                  </a:cubicBezTo>
                  <a:cubicBezTo>
                    <a:pt x="304" y="707"/>
                    <a:pt x="322" y="730"/>
                    <a:pt x="331" y="740"/>
                  </a:cubicBezTo>
                  <a:cubicBezTo>
                    <a:pt x="396" y="820"/>
                    <a:pt x="428" y="884"/>
                    <a:pt x="428" y="935"/>
                  </a:cubicBezTo>
                  <a:cubicBezTo>
                    <a:pt x="415" y="939"/>
                    <a:pt x="406" y="950"/>
                    <a:pt x="406" y="964"/>
                  </a:cubicBezTo>
                  <a:cubicBezTo>
                    <a:pt x="406" y="982"/>
                    <a:pt x="420" y="996"/>
                    <a:pt x="437" y="996"/>
                  </a:cubicBezTo>
                  <a:lnTo>
                    <a:pt x="617" y="996"/>
                  </a:lnTo>
                  <a:cubicBezTo>
                    <a:pt x="634" y="996"/>
                    <a:pt x="648" y="982"/>
                    <a:pt x="648" y="964"/>
                  </a:cubicBezTo>
                  <a:cubicBezTo>
                    <a:pt x="648" y="954"/>
                    <a:pt x="643" y="944"/>
                    <a:pt x="635" y="939"/>
                  </a:cubicBezTo>
                  <a:cubicBezTo>
                    <a:pt x="634" y="881"/>
                    <a:pt x="663" y="815"/>
                    <a:pt x="724" y="739"/>
                  </a:cubicBezTo>
                  <a:cubicBezTo>
                    <a:pt x="733" y="729"/>
                    <a:pt x="750" y="707"/>
                    <a:pt x="751" y="706"/>
                  </a:cubicBezTo>
                  <a:cubicBezTo>
                    <a:pt x="787" y="655"/>
                    <a:pt x="807" y="595"/>
                    <a:pt x="807" y="532"/>
                  </a:cubicBezTo>
                  <a:cubicBezTo>
                    <a:pt x="807" y="454"/>
                    <a:pt x="778" y="381"/>
                    <a:pt x="726" y="326"/>
                  </a:cubicBezTo>
                  <a:cubicBezTo>
                    <a:pt x="673" y="271"/>
                    <a:pt x="603" y="240"/>
                    <a:pt x="527" y="240"/>
                  </a:cubicBezTo>
                  <a:close/>
                  <a:moveTo>
                    <a:pt x="966" y="730"/>
                  </a:moveTo>
                  <a:lnTo>
                    <a:pt x="912" y="699"/>
                  </a:lnTo>
                  <a:cubicBezTo>
                    <a:pt x="891" y="687"/>
                    <a:pt x="864" y="694"/>
                    <a:pt x="852" y="715"/>
                  </a:cubicBezTo>
                  <a:cubicBezTo>
                    <a:pt x="840" y="736"/>
                    <a:pt x="847" y="762"/>
                    <a:pt x="868" y="775"/>
                  </a:cubicBezTo>
                  <a:lnTo>
                    <a:pt x="923" y="806"/>
                  </a:lnTo>
                  <a:cubicBezTo>
                    <a:pt x="943" y="818"/>
                    <a:pt x="970" y="811"/>
                    <a:pt x="982" y="790"/>
                  </a:cubicBezTo>
                  <a:cubicBezTo>
                    <a:pt x="994" y="769"/>
                    <a:pt x="987" y="742"/>
                    <a:pt x="966" y="730"/>
                  </a:cubicBezTo>
                  <a:close/>
                  <a:moveTo>
                    <a:pt x="338" y="200"/>
                  </a:moveTo>
                  <a:cubicBezTo>
                    <a:pt x="359" y="188"/>
                    <a:pt x="366" y="162"/>
                    <a:pt x="354" y="141"/>
                  </a:cubicBezTo>
                  <a:lnTo>
                    <a:pt x="323" y="87"/>
                  </a:lnTo>
                  <a:cubicBezTo>
                    <a:pt x="311" y="66"/>
                    <a:pt x="284" y="58"/>
                    <a:pt x="263" y="71"/>
                  </a:cubicBezTo>
                  <a:cubicBezTo>
                    <a:pt x="242" y="83"/>
                    <a:pt x="235" y="109"/>
                    <a:pt x="247" y="130"/>
                  </a:cubicBezTo>
                  <a:lnTo>
                    <a:pt x="278" y="184"/>
                  </a:lnTo>
                  <a:cubicBezTo>
                    <a:pt x="290" y="205"/>
                    <a:pt x="317" y="213"/>
                    <a:pt x="338" y="200"/>
                  </a:cubicBezTo>
                  <a:close/>
                  <a:moveTo>
                    <a:pt x="790" y="71"/>
                  </a:moveTo>
                  <a:cubicBezTo>
                    <a:pt x="769" y="58"/>
                    <a:pt x="742" y="66"/>
                    <a:pt x="730" y="87"/>
                  </a:cubicBezTo>
                  <a:lnTo>
                    <a:pt x="699" y="141"/>
                  </a:lnTo>
                  <a:cubicBezTo>
                    <a:pt x="686" y="162"/>
                    <a:pt x="694" y="188"/>
                    <a:pt x="715" y="200"/>
                  </a:cubicBezTo>
                  <a:cubicBezTo>
                    <a:pt x="735" y="213"/>
                    <a:pt x="762" y="205"/>
                    <a:pt x="774" y="184"/>
                  </a:cubicBezTo>
                  <a:lnTo>
                    <a:pt x="806" y="130"/>
                  </a:lnTo>
                  <a:cubicBezTo>
                    <a:pt x="818" y="109"/>
                    <a:pt x="811" y="83"/>
                    <a:pt x="790" y="71"/>
                  </a:cubicBezTo>
                  <a:close/>
                  <a:moveTo>
                    <a:pt x="1009" y="483"/>
                  </a:moveTo>
                  <a:lnTo>
                    <a:pt x="947" y="483"/>
                  </a:lnTo>
                  <a:cubicBezTo>
                    <a:pt x="922" y="483"/>
                    <a:pt x="903" y="502"/>
                    <a:pt x="903" y="526"/>
                  </a:cubicBezTo>
                  <a:cubicBezTo>
                    <a:pt x="903" y="551"/>
                    <a:pt x="922" y="570"/>
                    <a:pt x="947" y="570"/>
                  </a:cubicBezTo>
                  <a:lnTo>
                    <a:pt x="1009" y="570"/>
                  </a:lnTo>
                  <a:cubicBezTo>
                    <a:pt x="1033" y="570"/>
                    <a:pt x="1053" y="551"/>
                    <a:pt x="1053" y="526"/>
                  </a:cubicBezTo>
                  <a:cubicBezTo>
                    <a:pt x="1053" y="502"/>
                    <a:pt x="1033" y="483"/>
                    <a:pt x="1009" y="483"/>
                  </a:cubicBezTo>
                  <a:close/>
                  <a:moveTo>
                    <a:pt x="526" y="150"/>
                  </a:moveTo>
                  <a:cubicBezTo>
                    <a:pt x="550" y="150"/>
                    <a:pt x="570" y="130"/>
                    <a:pt x="570" y="106"/>
                  </a:cubicBezTo>
                  <a:lnTo>
                    <a:pt x="570" y="44"/>
                  </a:lnTo>
                  <a:cubicBezTo>
                    <a:pt x="570" y="20"/>
                    <a:pt x="550" y="0"/>
                    <a:pt x="526" y="0"/>
                  </a:cubicBezTo>
                  <a:cubicBezTo>
                    <a:pt x="502" y="0"/>
                    <a:pt x="483" y="20"/>
                    <a:pt x="483" y="44"/>
                  </a:cubicBezTo>
                  <a:lnTo>
                    <a:pt x="483" y="106"/>
                  </a:lnTo>
                  <a:cubicBezTo>
                    <a:pt x="483" y="130"/>
                    <a:pt x="502" y="150"/>
                    <a:pt x="526" y="150"/>
                  </a:cubicBezTo>
                  <a:close/>
                  <a:moveTo>
                    <a:pt x="184" y="278"/>
                  </a:moveTo>
                  <a:lnTo>
                    <a:pt x="130" y="247"/>
                  </a:lnTo>
                  <a:cubicBezTo>
                    <a:pt x="109" y="235"/>
                    <a:pt x="82" y="242"/>
                    <a:pt x="70" y="263"/>
                  </a:cubicBezTo>
                  <a:cubicBezTo>
                    <a:pt x="58" y="284"/>
                    <a:pt x="65" y="311"/>
                    <a:pt x="86" y="323"/>
                  </a:cubicBezTo>
                  <a:lnTo>
                    <a:pt x="140" y="354"/>
                  </a:lnTo>
                  <a:cubicBezTo>
                    <a:pt x="161" y="366"/>
                    <a:pt x="188" y="359"/>
                    <a:pt x="200" y="338"/>
                  </a:cubicBezTo>
                  <a:cubicBezTo>
                    <a:pt x="212" y="317"/>
                    <a:pt x="205" y="291"/>
                    <a:pt x="184" y="278"/>
                  </a:cubicBezTo>
                  <a:close/>
                  <a:moveTo>
                    <a:pt x="912" y="354"/>
                  </a:moveTo>
                  <a:lnTo>
                    <a:pt x="966" y="323"/>
                  </a:lnTo>
                  <a:cubicBezTo>
                    <a:pt x="987" y="311"/>
                    <a:pt x="994" y="284"/>
                    <a:pt x="982" y="263"/>
                  </a:cubicBezTo>
                  <a:cubicBezTo>
                    <a:pt x="970" y="242"/>
                    <a:pt x="943" y="235"/>
                    <a:pt x="923" y="247"/>
                  </a:cubicBezTo>
                  <a:lnTo>
                    <a:pt x="868" y="278"/>
                  </a:lnTo>
                  <a:cubicBezTo>
                    <a:pt x="847" y="291"/>
                    <a:pt x="840" y="317"/>
                    <a:pt x="852" y="338"/>
                  </a:cubicBezTo>
                  <a:cubicBezTo>
                    <a:pt x="864" y="359"/>
                    <a:pt x="891" y="366"/>
                    <a:pt x="912" y="354"/>
                  </a:cubicBezTo>
                  <a:close/>
                  <a:moveTo>
                    <a:pt x="140" y="699"/>
                  </a:moveTo>
                  <a:lnTo>
                    <a:pt x="86" y="730"/>
                  </a:lnTo>
                  <a:cubicBezTo>
                    <a:pt x="65" y="742"/>
                    <a:pt x="58" y="769"/>
                    <a:pt x="70" y="790"/>
                  </a:cubicBezTo>
                  <a:cubicBezTo>
                    <a:pt x="82" y="811"/>
                    <a:pt x="109" y="818"/>
                    <a:pt x="130" y="806"/>
                  </a:cubicBezTo>
                  <a:lnTo>
                    <a:pt x="184" y="775"/>
                  </a:lnTo>
                  <a:cubicBezTo>
                    <a:pt x="205" y="762"/>
                    <a:pt x="212" y="736"/>
                    <a:pt x="200" y="715"/>
                  </a:cubicBezTo>
                  <a:cubicBezTo>
                    <a:pt x="188" y="694"/>
                    <a:pt x="161" y="687"/>
                    <a:pt x="140" y="699"/>
                  </a:cubicBezTo>
                  <a:close/>
                  <a:moveTo>
                    <a:pt x="150" y="526"/>
                  </a:moveTo>
                  <a:cubicBezTo>
                    <a:pt x="150" y="502"/>
                    <a:pt x="130" y="483"/>
                    <a:pt x="106" y="483"/>
                  </a:cubicBezTo>
                  <a:lnTo>
                    <a:pt x="44" y="483"/>
                  </a:lnTo>
                  <a:cubicBezTo>
                    <a:pt x="19" y="483"/>
                    <a:pt x="0" y="502"/>
                    <a:pt x="0" y="526"/>
                  </a:cubicBezTo>
                  <a:cubicBezTo>
                    <a:pt x="0" y="551"/>
                    <a:pt x="19" y="570"/>
                    <a:pt x="44" y="570"/>
                  </a:cubicBezTo>
                  <a:lnTo>
                    <a:pt x="106" y="570"/>
                  </a:lnTo>
                  <a:cubicBezTo>
                    <a:pt x="130" y="570"/>
                    <a:pt x="150" y="551"/>
                    <a:pt x="150" y="526"/>
                  </a:cubicBez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762638416"/>
      </p:ext>
    </p:extLst>
  </p:cSld>
  <p:clrMapOvr>
    <a:masterClrMapping/>
  </p:clrMapOvr>
  <p:transition spd="slow" advClick="0" advTm="0">
    <p:pull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16" y="0"/>
            <a:ext cx="994792" cy="129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8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976" b="80781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0243"/>
          <a:stretch/>
        </p:blipFill>
        <p:spPr bwMode="auto">
          <a:xfrm>
            <a:off x="150168" y="379858"/>
            <a:ext cx="792088" cy="3763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9" name="组合 28"/>
          <p:cNvGrpSpPr/>
          <p:nvPr/>
        </p:nvGrpSpPr>
        <p:grpSpPr>
          <a:xfrm>
            <a:off x="323528" y="337220"/>
            <a:ext cx="3672408" cy="504056"/>
            <a:chOff x="323528" y="337220"/>
            <a:chExt cx="3672408" cy="504056"/>
          </a:xfrm>
        </p:grpSpPr>
        <p:sp>
          <p:nvSpPr>
            <p:cNvPr id="30" name="五边形 29"/>
            <p:cNvSpPr/>
            <p:nvPr/>
          </p:nvSpPr>
          <p:spPr>
            <a:xfrm>
              <a:off x="323528" y="337220"/>
              <a:ext cx="3672408" cy="504056"/>
            </a:xfrm>
            <a:prstGeom prst="homePlate">
              <a:avLst/>
            </a:prstGeom>
            <a:solidFill>
              <a:srgbClr val="013B6D"/>
            </a:solidFill>
            <a:ln>
              <a:solidFill>
                <a:srgbClr val="013B6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395536" y="337220"/>
              <a:ext cx="345638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 smtClean="0">
                  <a:solidFill>
                    <a:schemeClr val="bg1"/>
                  </a:solidFill>
                  <a:latin typeface="Times New Roman" pitchFamily="18" charset="0"/>
                  <a:ea typeface="微软雅黑" pitchFamily="34" charset="-122"/>
                  <a:cs typeface="Times New Roman" pitchFamily="18" charset="0"/>
                </a:rPr>
                <a:t>PULL</a:t>
              </a:r>
              <a:endParaRPr lang="zh-CN" altLang="en-US" sz="2400" b="1" dirty="0">
                <a:solidFill>
                  <a:schemeClr val="bg1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endParaRPr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611560" y="1635105"/>
            <a:ext cx="37444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kern="0" dirty="0">
                <a:solidFill>
                  <a:srgbClr val="4D4D4D"/>
                </a:solidFill>
                <a:latin typeface="微软雅黑"/>
                <a:ea typeface="微软雅黑"/>
              </a:rPr>
              <a:t>PULL</a:t>
            </a:r>
            <a:r>
              <a:rPr lang="zh-CN" altLang="en-US" b="1" kern="0" dirty="0">
                <a:solidFill>
                  <a:srgbClr val="4D4D4D"/>
                </a:solidFill>
                <a:latin typeface="微软雅黑"/>
                <a:ea typeface="微软雅黑"/>
              </a:rPr>
              <a:t>数据包以我们想要数据包到达的速率发送</a:t>
            </a:r>
          </a:p>
        </p:txBody>
      </p:sp>
      <p:pic>
        <p:nvPicPr>
          <p:cNvPr id="11" name="图片 10"/>
          <p:cNvPicPr/>
          <p:nvPr/>
        </p:nvPicPr>
        <p:blipFill rotWithShape="1">
          <a:blip r:embed="rId6"/>
          <a:srcRect l="7927" t="35143" r="4040" b="16326"/>
          <a:stretch/>
        </p:blipFill>
        <p:spPr>
          <a:xfrm>
            <a:off x="539552" y="2927176"/>
            <a:ext cx="3845768" cy="1802532"/>
          </a:xfrm>
          <a:prstGeom prst="rect">
            <a:avLst/>
          </a:prstGeom>
        </p:spPr>
      </p:pic>
      <p:pic>
        <p:nvPicPr>
          <p:cNvPr id="13" name="图片 12"/>
          <p:cNvPicPr/>
          <p:nvPr/>
        </p:nvPicPr>
        <p:blipFill rotWithShape="1">
          <a:blip r:embed="rId7"/>
          <a:srcRect l="1531" t="11649" r="28922" b="34150"/>
          <a:stretch/>
        </p:blipFill>
        <p:spPr>
          <a:xfrm>
            <a:off x="4860032" y="2927176"/>
            <a:ext cx="3816424" cy="1802532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4896036" y="1633364"/>
            <a:ext cx="374441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kern="0" dirty="0">
                <a:solidFill>
                  <a:srgbClr val="4D4D4D"/>
                </a:solidFill>
                <a:latin typeface="微软雅黑"/>
                <a:ea typeface="微软雅黑"/>
              </a:rPr>
              <a:t>发送者只是在第一个往返周期一线路速率</a:t>
            </a:r>
            <a:r>
              <a:rPr lang="zh-CN" altLang="en-US" b="1" kern="0" dirty="0" smtClean="0">
                <a:solidFill>
                  <a:srgbClr val="4D4D4D"/>
                </a:solidFill>
                <a:latin typeface="微软雅黑"/>
                <a:ea typeface="微软雅黑"/>
              </a:rPr>
              <a:t>发送</a:t>
            </a:r>
            <a:r>
              <a:rPr lang="zh-CN" altLang="en-US" b="1" kern="0" dirty="0">
                <a:solidFill>
                  <a:srgbClr val="4D4D4D"/>
                </a:solidFill>
                <a:latin typeface="微软雅黑"/>
                <a:ea typeface="微软雅黑"/>
              </a:rPr>
              <a:t>，之后，接受者通过发送</a:t>
            </a:r>
            <a:r>
              <a:rPr lang="en-US" altLang="zh-CN" b="1" kern="0" dirty="0">
                <a:solidFill>
                  <a:srgbClr val="4D4D4D"/>
                </a:solidFill>
                <a:latin typeface="微软雅黑"/>
                <a:ea typeface="微软雅黑"/>
              </a:rPr>
              <a:t>PULL</a:t>
            </a:r>
            <a:r>
              <a:rPr lang="zh-CN" altLang="en-US" b="1" kern="0" dirty="0">
                <a:solidFill>
                  <a:srgbClr val="4D4D4D"/>
                </a:solidFill>
                <a:latin typeface="微软雅黑"/>
                <a:ea typeface="微软雅黑"/>
              </a:rPr>
              <a:t>控制</a:t>
            </a:r>
            <a:r>
              <a:rPr lang="zh-CN" altLang="en-US" b="1" kern="0" dirty="0" smtClean="0">
                <a:solidFill>
                  <a:srgbClr val="4D4D4D"/>
                </a:solidFill>
                <a:latin typeface="微软雅黑"/>
                <a:ea typeface="微软雅黑"/>
              </a:rPr>
              <a:t>传送，</a:t>
            </a:r>
            <a:r>
              <a:rPr lang="en-US" altLang="zh-CN" b="1" kern="0" dirty="0">
                <a:solidFill>
                  <a:srgbClr val="4D4D4D"/>
                </a:solidFill>
                <a:latin typeface="微软雅黑"/>
                <a:ea typeface="微软雅黑"/>
              </a:rPr>
              <a:t>PULL</a:t>
            </a:r>
            <a:r>
              <a:rPr lang="zh-CN" altLang="en-US" b="1" kern="0" dirty="0">
                <a:solidFill>
                  <a:srgbClr val="4D4D4D"/>
                </a:solidFill>
                <a:latin typeface="微软雅黑"/>
                <a:ea typeface="微软雅黑"/>
              </a:rPr>
              <a:t>触发重传，或者新数据的发送</a:t>
            </a:r>
          </a:p>
          <a:p>
            <a:endParaRPr lang="zh-CN" altLang="en-US" b="1" kern="0" dirty="0">
              <a:solidFill>
                <a:srgbClr val="4D4D4D"/>
              </a:solidFill>
              <a:latin typeface="微软雅黑"/>
              <a:ea typeface="微软雅黑"/>
            </a:endParaRPr>
          </a:p>
          <a:p>
            <a:endParaRPr lang="zh-CN" altLang="en-US" b="1" kern="0" dirty="0">
              <a:solidFill>
                <a:srgbClr val="4D4D4D"/>
              </a:solidFill>
              <a:latin typeface="微软雅黑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4014051741"/>
      </p:ext>
    </p:extLst>
  </p:cSld>
  <p:clrMapOvr>
    <a:masterClrMapping/>
  </p:clrMapOvr>
  <p:transition spd="slow" advClick="0" advTm="0">
    <p:pull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16" y="0"/>
            <a:ext cx="994792" cy="129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148064" y="1273324"/>
            <a:ext cx="33691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kern="0" dirty="0">
                <a:solidFill>
                  <a:srgbClr val="4D4D4D"/>
                </a:solidFill>
                <a:latin typeface="微软雅黑"/>
                <a:ea typeface="微软雅黑"/>
              </a:rPr>
              <a:t>他们在第一个往返周期以线路速率发送</a:t>
            </a:r>
          </a:p>
        </p:txBody>
      </p:sp>
      <p:pic>
        <p:nvPicPr>
          <p:cNvPr id="28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976" b="80781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0243"/>
          <a:stretch/>
        </p:blipFill>
        <p:spPr bwMode="auto">
          <a:xfrm>
            <a:off x="150168" y="379858"/>
            <a:ext cx="792088" cy="3763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9" name="组合 28"/>
          <p:cNvGrpSpPr/>
          <p:nvPr/>
        </p:nvGrpSpPr>
        <p:grpSpPr>
          <a:xfrm>
            <a:off x="323528" y="337220"/>
            <a:ext cx="3672408" cy="504056"/>
            <a:chOff x="323528" y="337220"/>
            <a:chExt cx="3672408" cy="504056"/>
          </a:xfrm>
        </p:grpSpPr>
        <p:sp>
          <p:nvSpPr>
            <p:cNvPr id="30" name="五边形 29"/>
            <p:cNvSpPr/>
            <p:nvPr/>
          </p:nvSpPr>
          <p:spPr>
            <a:xfrm>
              <a:off x="323528" y="337220"/>
              <a:ext cx="3672408" cy="504056"/>
            </a:xfrm>
            <a:prstGeom prst="homePlate">
              <a:avLst/>
            </a:prstGeom>
            <a:solidFill>
              <a:srgbClr val="013B6D"/>
            </a:solidFill>
            <a:ln>
              <a:solidFill>
                <a:srgbClr val="013B6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395536" y="337220"/>
              <a:ext cx="345638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 smtClean="0">
                  <a:solidFill>
                    <a:schemeClr val="bg1"/>
                  </a:solidFill>
                  <a:latin typeface="Times New Roman" pitchFamily="18" charset="0"/>
                  <a:ea typeface="微软雅黑" pitchFamily="34" charset="-122"/>
                  <a:cs typeface="Times New Roman" pitchFamily="18" charset="0"/>
                </a:rPr>
                <a:t>PULL</a:t>
              </a:r>
              <a:endParaRPr lang="zh-CN" altLang="en-US" sz="2400" b="1" dirty="0">
                <a:solidFill>
                  <a:schemeClr val="bg1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endParaRPr>
            </a:p>
          </p:txBody>
        </p:sp>
      </p:grpSp>
      <p:pic>
        <p:nvPicPr>
          <p:cNvPr id="12" name="图片 11"/>
          <p:cNvPicPr/>
          <p:nvPr/>
        </p:nvPicPr>
        <p:blipFill rotWithShape="1">
          <a:blip r:embed="rId6"/>
          <a:srcRect l="25537" t="11058" r="14309" b="7034"/>
          <a:stretch/>
        </p:blipFill>
        <p:spPr>
          <a:xfrm>
            <a:off x="725364" y="2209428"/>
            <a:ext cx="3121248" cy="309887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46212" y="1295400"/>
            <a:ext cx="33691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kern="0" dirty="0" smtClean="0">
                <a:solidFill>
                  <a:srgbClr val="4D4D4D"/>
                </a:solidFill>
                <a:latin typeface="微软雅黑"/>
                <a:ea typeface="微软雅黑"/>
              </a:rPr>
              <a:t>三</a:t>
            </a:r>
            <a:r>
              <a:rPr lang="zh-CN" altLang="en-US" b="1" kern="0" dirty="0">
                <a:solidFill>
                  <a:srgbClr val="4D4D4D"/>
                </a:solidFill>
                <a:latin typeface="微软雅黑"/>
                <a:ea typeface="微软雅黑"/>
              </a:rPr>
              <a:t>个主机发送大的传送包给目的地</a:t>
            </a:r>
          </a:p>
        </p:txBody>
      </p:sp>
      <p:pic>
        <p:nvPicPr>
          <p:cNvPr id="15" name="图片 14"/>
          <p:cNvPicPr/>
          <p:nvPr/>
        </p:nvPicPr>
        <p:blipFill rotWithShape="1">
          <a:blip r:embed="rId7"/>
          <a:srcRect l="24784" t="11028" r="10028" b="6111"/>
          <a:stretch/>
        </p:blipFill>
        <p:spPr>
          <a:xfrm>
            <a:off x="5148064" y="2209428"/>
            <a:ext cx="3240360" cy="3098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051741"/>
      </p:ext>
    </p:extLst>
  </p:cSld>
  <p:clrMapOvr>
    <a:masterClrMapping/>
  </p:clrMapOvr>
  <p:transition spd="slow" advClick="0" advTm="0">
    <p:pull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16" y="0"/>
            <a:ext cx="994792" cy="129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148064" y="1347073"/>
            <a:ext cx="33691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kern="0" dirty="0">
                <a:solidFill>
                  <a:srgbClr val="4D4D4D"/>
                </a:solidFill>
                <a:latin typeface="微软雅黑"/>
                <a:ea typeface="微软雅黑"/>
              </a:rPr>
              <a:t>在第一个</a:t>
            </a:r>
            <a:r>
              <a:rPr lang="en-US" altLang="zh-CN" b="1" kern="0" dirty="0">
                <a:solidFill>
                  <a:srgbClr val="4D4D4D"/>
                </a:solidFill>
                <a:latin typeface="微软雅黑"/>
                <a:ea typeface="微软雅黑"/>
              </a:rPr>
              <a:t>RTT</a:t>
            </a:r>
            <a:r>
              <a:rPr lang="zh-CN" altLang="en-US" b="1" kern="0" dirty="0">
                <a:solidFill>
                  <a:srgbClr val="4D4D4D"/>
                </a:solidFill>
                <a:latin typeface="微软雅黑"/>
                <a:ea typeface="微软雅黑"/>
              </a:rPr>
              <a:t>之后，数据包被</a:t>
            </a:r>
            <a:r>
              <a:rPr lang="en-US" altLang="zh-CN" b="1" kern="0" dirty="0">
                <a:solidFill>
                  <a:srgbClr val="4D4D4D"/>
                </a:solidFill>
                <a:latin typeface="微软雅黑"/>
                <a:ea typeface="微软雅黑"/>
              </a:rPr>
              <a:t>PULL</a:t>
            </a:r>
            <a:r>
              <a:rPr lang="zh-CN" altLang="en-US" b="1" kern="0" dirty="0">
                <a:solidFill>
                  <a:srgbClr val="4D4D4D"/>
                </a:solidFill>
                <a:latin typeface="微软雅黑"/>
                <a:ea typeface="微软雅黑"/>
              </a:rPr>
              <a:t>，不再有修剪</a:t>
            </a:r>
            <a:r>
              <a:rPr lang="zh-CN" altLang="en-US" b="1" kern="0" dirty="0" smtClean="0">
                <a:solidFill>
                  <a:srgbClr val="4D4D4D"/>
                </a:solidFill>
                <a:latin typeface="微软雅黑"/>
                <a:ea typeface="微软雅黑"/>
              </a:rPr>
              <a:t>发生</a:t>
            </a:r>
            <a:endParaRPr lang="zh-CN" altLang="en-US" b="1" kern="0" dirty="0">
              <a:solidFill>
                <a:srgbClr val="4D4D4D"/>
              </a:solidFill>
              <a:latin typeface="微软雅黑"/>
              <a:ea typeface="微软雅黑"/>
            </a:endParaRPr>
          </a:p>
        </p:txBody>
      </p:sp>
      <p:pic>
        <p:nvPicPr>
          <p:cNvPr id="28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976" b="80781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0243"/>
          <a:stretch/>
        </p:blipFill>
        <p:spPr bwMode="auto">
          <a:xfrm>
            <a:off x="150168" y="379858"/>
            <a:ext cx="792088" cy="3763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9" name="组合 28"/>
          <p:cNvGrpSpPr/>
          <p:nvPr/>
        </p:nvGrpSpPr>
        <p:grpSpPr>
          <a:xfrm>
            <a:off x="323528" y="337220"/>
            <a:ext cx="3672408" cy="504056"/>
            <a:chOff x="323528" y="337220"/>
            <a:chExt cx="3672408" cy="504056"/>
          </a:xfrm>
        </p:grpSpPr>
        <p:sp>
          <p:nvSpPr>
            <p:cNvPr id="30" name="五边形 29"/>
            <p:cNvSpPr/>
            <p:nvPr/>
          </p:nvSpPr>
          <p:spPr>
            <a:xfrm>
              <a:off x="323528" y="337220"/>
              <a:ext cx="3672408" cy="504056"/>
            </a:xfrm>
            <a:prstGeom prst="homePlate">
              <a:avLst/>
            </a:prstGeom>
            <a:solidFill>
              <a:srgbClr val="013B6D"/>
            </a:solidFill>
            <a:ln>
              <a:solidFill>
                <a:srgbClr val="013B6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395536" y="337220"/>
              <a:ext cx="345638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 smtClean="0">
                  <a:solidFill>
                    <a:schemeClr val="bg1"/>
                  </a:solidFill>
                  <a:latin typeface="Times New Roman" pitchFamily="18" charset="0"/>
                  <a:ea typeface="微软雅黑" pitchFamily="34" charset="-122"/>
                  <a:cs typeface="Times New Roman" pitchFamily="18" charset="0"/>
                </a:rPr>
                <a:t>PULL</a:t>
              </a:r>
              <a:endParaRPr lang="zh-CN" altLang="en-US" sz="2400" b="1" dirty="0">
                <a:solidFill>
                  <a:schemeClr val="bg1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endParaRPr>
            </a:p>
          </p:txBody>
        </p:sp>
      </p:grpSp>
      <p:pic>
        <p:nvPicPr>
          <p:cNvPr id="8" name="图片 7"/>
          <p:cNvPicPr/>
          <p:nvPr/>
        </p:nvPicPr>
        <p:blipFill rotWithShape="1">
          <a:blip r:embed="rId6"/>
          <a:srcRect l="23249" t="11027" r="9164" b="7222"/>
          <a:stretch/>
        </p:blipFill>
        <p:spPr>
          <a:xfrm>
            <a:off x="942256" y="2137420"/>
            <a:ext cx="2808311" cy="307315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26744" y="1295400"/>
            <a:ext cx="33691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kern="0" dirty="0">
                <a:solidFill>
                  <a:srgbClr val="4D4D4D"/>
                </a:solidFill>
                <a:latin typeface="微软雅黑"/>
                <a:ea typeface="微软雅黑"/>
              </a:rPr>
              <a:t>小的队列开始填充，数据包被修剪</a:t>
            </a:r>
          </a:p>
        </p:txBody>
      </p:sp>
      <p:pic>
        <p:nvPicPr>
          <p:cNvPr id="10" name="图片 9"/>
          <p:cNvPicPr/>
          <p:nvPr/>
        </p:nvPicPr>
        <p:blipFill rotWithShape="1">
          <a:blip r:embed="rId7"/>
          <a:srcRect l="24743" t="11165" r="3451" b="6370"/>
          <a:stretch/>
        </p:blipFill>
        <p:spPr>
          <a:xfrm>
            <a:off x="5148064" y="2137420"/>
            <a:ext cx="3153172" cy="3073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716030"/>
      </p:ext>
    </p:extLst>
  </p:cSld>
  <p:clrMapOvr>
    <a:masterClrMapping/>
  </p:clrMapOvr>
  <p:transition spd="slow" advClick="0" advTm="0">
    <p:pull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16" y="0"/>
            <a:ext cx="994792" cy="129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547664" y="1561355"/>
            <a:ext cx="7833688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en-US" altLang="zh-CN" b="1" kern="0" dirty="0" smtClean="0">
                <a:solidFill>
                  <a:srgbClr val="FF0000"/>
                </a:solidFill>
                <a:latin typeface="微软雅黑"/>
                <a:ea typeface="微软雅黑"/>
              </a:rPr>
              <a:t>NDP</a:t>
            </a:r>
            <a:r>
              <a:rPr lang="zh-CN" altLang="en-US" b="1" kern="0" dirty="0" smtClean="0">
                <a:solidFill>
                  <a:srgbClr val="FF0000"/>
                </a:solidFill>
                <a:latin typeface="微软雅黑"/>
                <a:ea typeface="微软雅黑"/>
              </a:rPr>
              <a:t>：开始</a:t>
            </a:r>
            <a:r>
              <a:rPr lang="zh-CN" altLang="en-US" b="1" kern="0" dirty="0">
                <a:solidFill>
                  <a:srgbClr val="FF0000"/>
                </a:solidFill>
                <a:latin typeface="微软雅黑"/>
                <a:ea typeface="微软雅黑"/>
              </a:rPr>
              <a:t>，</a:t>
            </a:r>
            <a:r>
              <a:rPr lang="zh-CN" altLang="en-US" b="1" kern="0" dirty="0" smtClean="0">
                <a:solidFill>
                  <a:srgbClr val="FF0000"/>
                </a:solidFill>
                <a:latin typeface="微软雅黑"/>
                <a:ea typeface="微软雅黑"/>
              </a:rPr>
              <a:t>离散，</a:t>
            </a:r>
            <a:r>
              <a:rPr lang="zh-CN" altLang="en-US" b="1" kern="0" dirty="0">
                <a:solidFill>
                  <a:srgbClr val="FF0000"/>
                </a:solidFill>
                <a:latin typeface="微软雅黑"/>
                <a:ea typeface="微软雅黑"/>
              </a:rPr>
              <a:t>修剪，</a:t>
            </a:r>
            <a:r>
              <a:rPr lang="en-US" altLang="zh-CN" b="1" kern="0" dirty="0" smtClean="0">
                <a:solidFill>
                  <a:srgbClr val="FF0000"/>
                </a:solidFill>
                <a:latin typeface="微软雅黑"/>
                <a:ea typeface="微软雅黑"/>
              </a:rPr>
              <a:t>PULL</a:t>
            </a:r>
            <a:endParaRPr lang="en-US" altLang="zh-CN" b="1" kern="0" dirty="0">
              <a:solidFill>
                <a:srgbClr val="FF0000"/>
              </a:solidFill>
              <a:latin typeface="微软雅黑"/>
              <a:ea typeface="微软雅黑"/>
            </a:endParaRPr>
          </a:p>
          <a:p>
            <a:pPr>
              <a:spcBef>
                <a:spcPts val="1200"/>
              </a:spcBef>
            </a:pPr>
            <a:r>
              <a:rPr lang="en-US" altLang="zh-CN" b="1" kern="0" dirty="0" smtClean="0">
                <a:solidFill>
                  <a:srgbClr val="4D4D4D"/>
                </a:solidFill>
                <a:latin typeface="微软雅黑"/>
                <a:ea typeface="微软雅黑"/>
              </a:rPr>
              <a:t>1.</a:t>
            </a:r>
            <a:r>
              <a:rPr lang="zh-CN" altLang="en-US" b="1" kern="0" dirty="0" smtClean="0">
                <a:solidFill>
                  <a:srgbClr val="4D4D4D"/>
                </a:solidFill>
                <a:latin typeface="微软雅黑"/>
                <a:ea typeface="微软雅黑"/>
              </a:rPr>
              <a:t>没有</a:t>
            </a:r>
            <a:r>
              <a:rPr lang="zh-CN" altLang="en-US" b="1" kern="0" dirty="0">
                <a:solidFill>
                  <a:srgbClr val="4D4D4D"/>
                </a:solidFill>
                <a:latin typeface="微软雅黑"/>
                <a:ea typeface="微软雅黑"/>
              </a:rPr>
              <a:t>实现的握手（</a:t>
            </a:r>
            <a:r>
              <a:rPr lang="en-US" altLang="zh-CN" b="1" kern="0" dirty="0">
                <a:solidFill>
                  <a:srgbClr val="4D4D4D"/>
                </a:solidFill>
                <a:latin typeface="微软雅黑"/>
                <a:ea typeface="微软雅黑"/>
              </a:rPr>
              <a:t>0RTT</a:t>
            </a:r>
            <a:r>
              <a:rPr lang="zh-CN" altLang="en-US" b="1" kern="0" dirty="0">
                <a:solidFill>
                  <a:srgbClr val="4D4D4D"/>
                </a:solidFill>
                <a:latin typeface="微软雅黑"/>
                <a:ea typeface="微软雅黑"/>
              </a:rPr>
              <a:t>建立）</a:t>
            </a:r>
            <a:endParaRPr lang="en-US" altLang="zh-CN" b="1" kern="0" dirty="0">
              <a:solidFill>
                <a:srgbClr val="4D4D4D"/>
              </a:solidFill>
              <a:latin typeface="微软雅黑"/>
              <a:ea typeface="微软雅黑"/>
            </a:endParaRPr>
          </a:p>
          <a:p>
            <a:r>
              <a:rPr lang="en-US" altLang="zh-CN" b="1" kern="0" dirty="0" smtClean="0">
                <a:solidFill>
                  <a:srgbClr val="4D4D4D"/>
                </a:solidFill>
                <a:latin typeface="微软雅黑"/>
                <a:ea typeface="微软雅黑"/>
              </a:rPr>
              <a:t>2.</a:t>
            </a:r>
            <a:r>
              <a:rPr lang="zh-CN" altLang="en-US" b="1" kern="0" dirty="0" smtClean="0">
                <a:solidFill>
                  <a:srgbClr val="4D4D4D"/>
                </a:solidFill>
                <a:latin typeface="微软雅黑"/>
                <a:ea typeface="微软雅黑"/>
              </a:rPr>
              <a:t>以</a:t>
            </a:r>
            <a:r>
              <a:rPr lang="zh-CN" altLang="en-US" b="1" kern="0" dirty="0">
                <a:solidFill>
                  <a:srgbClr val="4D4D4D"/>
                </a:solidFill>
                <a:latin typeface="微软雅黑"/>
                <a:ea typeface="微软雅黑"/>
              </a:rPr>
              <a:t>线路速率发送第一批数据</a:t>
            </a:r>
            <a:endParaRPr lang="en-US" altLang="zh-CN" b="1" kern="0" dirty="0">
              <a:solidFill>
                <a:srgbClr val="4D4D4D"/>
              </a:solidFill>
              <a:latin typeface="微软雅黑"/>
              <a:ea typeface="微软雅黑"/>
            </a:endParaRPr>
          </a:p>
          <a:p>
            <a:r>
              <a:rPr lang="en-US" altLang="zh-CN" b="1" kern="0" dirty="0" smtClean="0">
                <a:solidFill>
                  <a:srgbClr val="4D4D4D"/>
                </a:solidFill>
                <a:latin typeface="微软雅黑"/>
                <a:ea typeface="微软雅黑"/>
              </a:rPr>
              <a:t>3.</a:t>
            </a:r>
            <a:r>
              <a:rPr lang="zh-CN" altLang="en-US" b="1" kern="0" dirty="0" smtClean="0">
                <a:solidFill>
                  <a:srgbClr val="4D4D4D"/>
                </a:solidFill>
                <a:latin typeface="微软雅黑"/>
                <a:ea typeface="微软雅黑"/>
              </a:rPr>
              <a:t>每个</a:t>
            </a:r>
            <a:r>
              <a:rPr lang="zh-CN" altLang="en-US" b="1" kern="0" dirty="0">
                <a:solidFill>
                  <a:srgbClr val="4D4D4D"/>
                </a:solidFill>
                <a:latin typeface="微软雅黑"/>
                <a:ea typeface="微软雅黑"/>
              </a:rPr>
              <a:t>数据包多路径负载均衡</a:t>
            </a:r>
            <a:endParaRPr lang="en-US" altLang="zh-CN" b="1" kern="0" dirty="0">
              <a:solidFill>
                <a:srgbClr val="4D4D4D"/>
              </a:solidFill>
              <a:latin typeface="微软雅黑"/>
              <a:ea typeface="微软雅黑"/>
            </a:endParaRPr>
          </a:p>
          <a:p>
            <a:r>
              <a:rPr lang="en-US" altLang="zh-CN" b="1" kern="0" dirty="0" smtClean="0">
                <a:solidFill>
                  <a:srgbClr val="4D4D4D"/>
                </a:solidFill>
                <a:latin typeface="微软雅黑"/>
                <a:ea typeface="微软雅黑"/>
              </a:rPr>
              <a:t>4.</a:t>
            </a:r>
            <a:r>
              <a:rPr lang="zh-CN" altLang="en-US" b="1" kern="0" dirty="0" smtClean="0">
                <a:solidFill>
                  <a:srgbClr val="4D4D4D"/>
                </a:solidFill>
                <a:latin typeface="微软雅黑"/>
                <a:ea typeface="微软雅黑"/>
              </a:rPr>
              <a:t>数据包</a:t>
            </a:r>
            <a:r>
              <a:rPr lang="zh-CN" altLang="en-US" b="1" kern="0" dirty="0">
                <a:solidFill>
                  <a:srgbClr val="4D4D4D"/>
                </a:solidFill>
                <a:latin typeface="微软雅黑"/>
                <a:ea typeface="微软雅黑"/>
              </a:rPr>
              <a:t>修剪</a:t>
            </a:r>
            <a:r>
              <a:rPr lang="en-US" altLang="zh-CN" b="1" kern="0" dirty="0">
                <a:solidFill>
                  <a:srgbClr val="4D4D4D"/>
                </a:solidFill>
                <a:latin typeface="微软雅黑"/>
                <a:ea typeface="微软雅黑"/>
              </a:rPr>
              <a:t>+</a:t>
            </a:r>
            <a:r>
              <a:rPr lang="zh-CN" altLang="en-US" b="1" kern="0" dirty="0">
                <a:solidFill>
                  <a:srgbClr val="4D4D4D"/>
                </a:solidFill>
                <a:latin typeface="微软雅黑"/>
                <a:ea typeface="微软雅黑"/>
              </a:rPr>
              <a:t>优先</a:t>
            </a:r>
            <a:r>
              <a:rPr lang="en-US" altLang="zh-CN" b="1" kern="0" dirty="0">
                <a:solidFill>
                  <a:srgbClr val="4D4D4D"/>
                </a:solidFill>
                <a:latin typeface="微软雅黑"/>
                <a:ea typeface="微软雅黑"/>
              </a:rPr>
              <a:t>+</a:t>
            </a:r>
            <a:r>
              <a:rPr lang="zh-CN" altLang="en-US" b="1" kern="0" dirty="0">
                <a:solidFill>
                  <a:srgbClr val="4D4D4D"/>
                </a:solidFill>
                <a:latin typeface="微软雅黑"/>
                <a:ea typeface="微软雅黑"/>
              </a:rPr>
              <a:t>快速重传</a:t>
            </a:r>
            <a:endParaRPr lang="en-US" altLang="zh-CN" b="1" kern="0" dirty="0">
              <a:solidFill>
                <a:srgbClr val="4D4D4D"/>
              </a:solidFill>
              <a:latin typeface="微软雅黑"/>
              <a:ea typeface="微软雅黑"/>
            </a:endParaRPr>
          </a:p>
          <a:p>
            <a:r>
              <a:rPr lang="en-US" altLang="zh-CN" b="1" kern="0" dirty="0" smtClean="0">
                <a:solidFill>
                  <a:srgbClr val="4D4D4D"/>
                </a:solidFill>
                <a:latin typeface="微软雅黑"/>
                <a:ea typeface="微软雅黑"/>
              </a:rPr>
              <a:t>5.</a:t>
            </a:r>
            <a:r>
              <a:rPr lang="zh-CN" altLang="en-US" b="1" kern="0" dirty="0" smtClean="0">
                <a:solidFill>
                  <a:srgbClr val="4D4D4D"/>
                </a:solidFill>
                <a:latin typeface="微软雅黑"/>
                <a:ea typeface="微软雅黑"/>
              </a:rPr>
              <a:t>在</a:t>
            </a:r>
            <a:r>
              <a:rPr lang="zh-CN" altLang="en-US" b="1" kern="0" dirty="0">
                <a:solidFill>
                  <a:srgbClr val="4D4D4D"/>
                </a:solidFill>
                <a:latin typeface="微软雅黑"/>
                <a:ea typeface="微软雅黑"/>
              </a:rPr>
              <a:t>第一个周期后，接收方以自己的速率</a:t>
            </a:r>
            <a:r>
              <a:rPr lang="en-US" altLang="zh-CN" b="1" kern="0" dirty="0">
                <a:solidFill>
                  <a:srgbClr val="4D4D4D"/>
                </a:solidFill>
                <a:latin typeface="微软雅黑"/>
                <a:ea typeface="微软雅黑"/>
              </a:rPr>
              <a:t>PULL</a:t>
            </a:r>
            <a:r>
              <a:rPr lang="zh-CN" altLang="en-US" b="1" kern="0" dirty="0">
                <a:solidFill>
                  <a:srgbClr val="4D4D4D"/>
                </a:solidFill>
                <a:latin typeface="微软雅黑"/>
                <a:ea typeface="微软雅黑"/>
              </a:rPr>
              <a:t>的方式获取消息</a:t>
            </a:r>
            <a:endParaRPr lang="en-US" altLang="zh-CN" b="1" kern="0" dirty="0">
              <a:solidFill>
                <a:srgbClr val="4D4D4D"/>
              </a:solidFill>
              <a:latin typeface="微软雅黑"/>
              <a:ea typeface="微软雅黑"/>
            </a:endParaRPr>
          </a:p>
          <a:p>
            <a:r>
              <a:rPr lang="en-US" altLang="zh-CN" b="1" kern="0" dirty="0" smtClean="0">
                <a:solidFill>
                  <a:srgbClr val="4D4D4D"/>
                </a:solidFill>
                <a:latin typeface="微软雅黑"/>
                <a:ea typeface="微软雅黑"/>
              </a:rPr>
              <a:t>6.</a:t>
            </a:r>
            <a:r>
              <a:rPr lang="zh-CN" altLang="en-US" b="1" kern="0" dirty="0" smtClean="0">
                <a:solidFill>
                  <a:srgbClr val="4D4D4D"/>
                </a:solidFill>
                <a:latin typeface="微软雅黑"/>
                <a:ea typeface="微软雅黑"/>
              </a:rPr>
              <a:t>接收</a:t>
            </a:r>
            <a:r>
              <a:rPr lang="zh-CN" altLang="en-US" b="1" kern="0" dirty="0">
                <a:solidFill>
                  <a:srgbClr val="4D4D4D"/>
                </a:solidFill>
                <a:latin typeface="微软雅黑"/>
                <a:ea typeface="微软雅黑"/>
              </a:rPr>
              <a:t>方可以选择先</a:t>
            </a:r>
            <a:r>
              <a:rPr lang="en-US" altLang="zh-CN" b="1" kern="0" dirty="0" smtClean="0">
                <a:solidFill>
                  <a:srgbClr val="4D4D4D"/>
                </a:solidFill>
                <a:latin typeface="微软雅黑"/>
                <a:ea typeface="微软雅黑"/>
              </a:rPr>
              <a:t>PULL</a:t>
            </a:r>
            <a:r>
              <a:rPr lang="zh-CN" altLang="en-US" b="1" kern="0" dirty="0" smtClean="0">
                <a:solidFill>
                  <a:srgbClr val="4D4D4D"/>
                </a:solidFill>
                <a:latin typeface="微软雅黑"/>
                <a:ea typeface="微软雅黑"/>
              </a:rPr>
              <a:t>哪个</a:t>
            </a:r>
            <a:r>
              <a:rPr lang="zh-CN" altLang="en-US" b="1" kern="0" dirty="0">
                <a:solidFill>
                  <a:srgbClr val="4D4D4D"/>
                </a:solidFill>
                <a:latin typeface="微软雅黑"/>
                <a:ea typeface="微软雅黑"/>
              </a:rPr>
              <a:t>发送方</a:t>
            </a:r>
            <a:endParaRPr lang="en-US" altLang="zh-CN" b="1" kern="0" dirty="0">
              <a:solidFill>
                <a:srgbClr val="4D4D4D"/>
              </a:solidFill>
              <a:latin typeface="微软雅黑"/>
              <a:ea typeface="微软雅黑"/>
            </a:endParaRPr>
          </a:p>
        </p:txBody>
      </p:sp>
      <p:pic>
        <p:nvPicPr>
          <p:cNvPr id="28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976" b="80781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0243"/>
          <a:stretch/>
        </p:blipFill>
        <p:spPr bwMode="auto">
          <a:xfrm>
            <a:off x="150168" y="379858"/>
            <a:ext cx="792088" cy="3763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9" name="组合 28"/>
          <p:cNvGrpSpPr/>
          <p:nvPr/>
        </p:nvGrpSpPr>
        <p:grpSpPr>
          <a:xfrm>
            <a:off x="323528" y="337220"/>
            <a:ext cx="3672408" cy="504056"/>
            <a:chOff x="323528" y="337220"/>
            <a:chExt cx="3672408" cy="504056"/>
          </a:xfrm>
        </p:grpSpPr>
        <p:sp>
          <p:nvSpPr>
            <p:cNvPr id="30" name="五边形 29"/>
            <p:cNvSpPr/>
            <p:nvPr/>
          </p:nvSpPr>
          <p:spPr>
            <a:xfrm>
              <a:off x="323528" y="337220"/>
              <a:ext cx="3672408" cy="504056"/>
            </a:xfrm>
            <a:prstGeom prst="homePlate">
              <a:avLst/>
            </a:prstGeom>
            <a:solidFill>
              <a:srgbClr val="013B6D"/>
            </a:solidFill>
            <a:ln>
              <a:solidFill>
                <a:srgbClr val="013B6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395536" y="337220"/>
              <a:ext cx="345638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 smtClean="0">
                  <a:solidFill>
                    <a:schemeClr val="bg1"/>
                  </a:solidFill>
                  <a:latin typeface="Times New Roman" pitchFamily="18" charset="0"/>
                  <a:ea typeface="微软雅黑" pitchFamily="34" charset="-122"/>
                  <a:cs typeface="Times New Roman" pitchFamily="18" charset="0"/>
                </a:rPr>
                <a:t>技术总结</a:t>
              </a:r>
              <a:endParaRPr lang="zh-CN" altLang="en-US" sz="2400" b="1" dirty="0">
                <a:solidFill>
                  <a:schemeClr val="bg1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50716030"/>
      </p:ext>
    </p:extLst>
  </p:cSld>
  <p:clrMapOvr>
    <a:masterClrMapping/>
  </p:clrMapOvr>
  <p:transition spd="slow" advClick="0" advTm="0">
    <p:pull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3B6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403648" y="1131049"/>
            <a:ext cx="2031326" cy="646331"/>
          </a:xfrm>
          <a:prstGeom prst="rect">
            <a:avLst/>
          </a:prstGeom>
        </p:spPr>
        <p:txBody>
          <a:bodyPr vert="horz" wrap="none">
            <a:spAutoFit/>
          </a:bodyPr>
          <a:lstStyle/>
          <a:p>
            <a:pPr algn="ctr"/>
            <a:r>
              <a:rPr lang="zh-CN" altLang="en-US" sz="36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实践评估</a:t>
            </a:r>
            <a:endParaRPr lang="zh-CN" altLang="en-US" sz="36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Freeform 5"/>
          <p:cNvSpPr>
            <a:spLocks noEditPoints="1"/>
          </p:cNvSpPr>
          <p:nvPr/>
        </p:nvSpPr>
        <p:spPr bwMode="auto">
          <a:xfrm>
            <a:off x="4283968" y="2598717"/>
            <a:ext cx="366713" cy="368300"/>
          </a:xfrm>
          <a:custGeom>
            <a:avLst/>
            <a:gdLst>
              <a:gd name="T0" fmla="*/ 721 w 1441"/>
              <a:gd name="T1" fmla="*/ 0 h 1441"/>
              <a:gd name="T2" fmla="*/ 1441 w 1441"/>
              <a:gd name="T3" fmla="*/ 721 h 1441"/>
              <a:gd name="T4" fmla="*/ 721 w 1441"/>
              <a:gd name="T5" fmla="*/ 1441 h 1441"/>
              <a:gd name="T6" fmla="*/ 0 w 1441"/>
              <a:gd name="T7" fmla="*/ 721 h 1441"/>
              <a:gd name="T8" fmla="*/ 721 w 1441"/>
              <a:gd name="T9" fmla="*/ 0 h 1441"/>
              <a:gd name="T10" fmla="*/ 721 w 1441"/>
              <a:gd name="T11" fmla="*/ 186 h 1441"/>
              <a:gd name="T12" fmla="*/ 1255 w 1441"/>
              <a:gd name="T13" fmla="*/ 721 h 1441"/>
              <a:gd name="T14" fmla="*/ 721 w 1441"/>
              <a:gd name="T15" fmla="*/ 1255 h 1441"/>
              <a:gd name="T16" fmla="*/ 186 w 1441"/>
              <a:gd name="T17" fmla="*/ 721 h 1441"/>
              <a:gd name="T18" fmla="*/ 721 w 1441"/>
              <a:gd name="T19" fmla="*/ 186 h 1441"/>
              <a:gd name="T20" fmla="*/ 305 w 1441"/>
              <a:gd name="T21" fmla="*/ 928 h 1441"/>
              <a:gd name="T22" fmla="*/ 751 w 1441"/>
              <a:gd name="T23" fmla="*/ 928 h 1441"/>
              <a:gd name="T24" fmla="*/ 751 w 1441"/>
              <a:gd name="T25" fmla="*/ 1135 h 1441"/>
              <a:gd name="T26" fmla="*/ 1197 w 1441"/>
              <a:gd name="T27" fmla="*/ 721 h 1441"/>
              <a:gd name="T28" fmla="*/ 751 w 1441"/>
              <a:gd name="T29" fmla="*/ 306 h 1441"/>
              <a:gd name="T30" fmla="*/ 751 w 1441"/>
              <a:gd name="T31" fmla="*/ 513 h 1441"/>
              <a:gd name="T32" fmla="*/ 305 w 1441"/>
              <a:gd name="T33" fmla="*/ 513 h 1441"/>
              <a:gd name="T34" fmla="*/ 305 w 1441"/>
              <a:gd name="T35" fmla="*/ 928 h 14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441" h="1441">
                <a:moveTo>
                  <a:pt x="721" y="0"/>
                </a:moveTo>
                <a:cubicBezTo>
                  <a:pt x="1119" y="0"/>
                  <a:pt x="1441" y="323"/>
                  <a:pt x="1441" y="721"/>
                </a:cubicBezTo>
                <a:cubicBezTo>
                  <a:pt x="1441" y="1119"/>
                  <a:pt x="1119" y="1441"/>
                  <a:pt x="721" y="1441"/>
                </a:cubicBezTo>
                <a:cubicBezTo>
                  <a:pt x="323" y="1441"/>
                  <a:pt x="0" y="1119"/>
                  <a:pt x="0" y="721"/>
                </a:cubicBezTo>
                <a:cubicBezTo>
                  <a:pt x="0" y="323"/>
                  <a:pt x="323" y="0"/>
                  <a:pt x="721" y="0"/>
                </a:cubicBezTo>
                <a:close/>
                <a:moveTo>
                  <a:pt x="721" y="186"/>
                </a:moveTo>
                <a:cubicBezTo>
                  <a:pt x="1016" y="186"/>
                  <a:pt x="1255" y="426"/>
                  <a:pt x="1255" y="721"/>
                </a:cubicBezTo>
                <a:cubicBezTo>
                  <a:pt x="1255" y="1016"/>
                  <a:pt x="1016" y="1255"/>
                  <a:pt x="721" y="1255"/>
                </a:cubicBezTo>
                <a:cubicBezTo>
                  <a:pt x="426" y="1255"/>
                  <a:pt x="186" y="1016"/>
                  <a:pt x="186" y="721"/>
                </a:cubicBezTo>
                <a:cubicBezTo>
                  <a:pt x="186" y="426"/>
                  <a:pt x="426" y="186"/>
                  <a:pt x="721" y="186"/>
                </a:cubicBezTo>
                <a:close/>
                <a:moveTo>
                  <a:pt x="305" y="928"/>
                </a:moveTo>
                <a:lnTo>
                  <a:pt x="751" y="928"/>
                </a:lnTo>
                <a:lnTo>
                  <a:pt x="751" y="1135"/>
                </a:lnTo>
                <a:lnTo>
                  <a:pt x="1197" y="721"/>
                </a:lnTo>
                <a:lnTo>
                  <a:pt x="751" y="306"/>
                </a:lnTo>
                <a:lnTo>
                  <a:pt x="751" y="513"/>
                </a:lnTo>
                <a:lnTo>
                  <a:pt x="305" y="513"/>
                </a:lnTo>
                <a:lnTo>
                  <a:pt x="305" y="928"/>
                </a:lnTo>
                <a:close/>
              </a:path>
            </a:pathLst>
          </a:custGeom>
          <a:solidFill>
            <a:srgbClr val="F8F8F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4788024" y="2547255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设备</a:t>
            </a:r>
            <a:r>
              <a:rPr lang="zh-CN" altLang="en-US" sz="2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支持</a:t>
            </a:r>
            <a:endParaRPr lang="zh-CN" altLang="en-US" sz="24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Freeform 5"/>
          <p:cNvSpPr>
            <a:spLocks noEditPoints="1"/>
          </p:cNvSpPr>
          <p:nvPr/>
        </p:nvSpPr>
        <p:spPr bwMode="auto">
          <a:xfrm>
            <a:off x="4283968" y="3239385"/>
            <a:ext cx="366713" cy="368300"/>
          </a:xfrm>
          <a:custGeom>
            <a:avLst/>
            <a:gdLst>
              <a:gd name="T0" fmla="*/ 721 w 1441"/>
              <a:gd name="T1" fmla="*/ 0 h 1441"/>
              <a:gd name="T2" fmla="*/ 1441 w 1441"/>
              <a:gd name="T3" fmla="*/ 721 h 1441"/>
              <a:gd name="T4" fmla="*/ 721 w 1441"/>
              <a:gd name="T5" fmla="*/ 1441 h 1441"/>
              <a:gd name="T6" fmla="*/ 0 w 1441"/>
              <a:gd name="T7" fmla="*/ 721 h 1441"/>
              <a:gd name="T8" fmla="*/ 721 w 1441"/>
              <a:gd name="T9" fmla="*/ 0 h 1441"/>
              <a:gd name="T10" fmla="*/ 721 w 1441"/>
              <a:gd name="T11" fmla="*/ 186 h 1441"/>
              <a:gd name="T12" fmla="*/ 1255 w 1441"/>
              <a:gd name="T13" fmla="*/ 721 h 1441"/>
              <a:gd name="T14" fmla="*/ 721 w 1441"/>
              <a:gd name="T15" fmla="*/ 1255 h 1441"/>
              <a:gd name="T16" fmla="*/ 186 w 1441"/>
              <a:gd name="T17" fmla="*/ 721 h 1441"/>
              <a:gd name="T18" fmla="*/ 721 w 1441"/>
              <a:gd name="T19" fmla="*/ 186 h 1441"/>
              <a:gd name="T20" fmla="*/ 305 w 1441"/>
              <a:gd name="T21" fmla="*/ 928 h 1441"/>
              <a:gd name="T22" fmla="*/ 751 w 1441"/>
              <a:gd name="T23" fmla="*/ 928 h 1441"/>
              <a:gd name="T24" fmla="*/ 751 w 1441"/>
              <a:gd name="T25" fmla="*/ 1135 h 1441"/>
              <a:gd name="T26" fmla="*/ 1197 w 1441"/>
              <a:gd name="T27" fmla="*/ 721 h 1441"/>
              <a:gd name="T28" fmla="*/ 751 w 1441"/>
              <a:gd name="T29" fmla="*/ 306 h 1441"/>
              <a:gd name="T30" fmla="*/ 751 w 1441"/>
              <a:gd name="T31" fmla="*/ 513 h 1441"/>
              <a:gd name="T32" fmla="*/ 305 w 1441"/>
              <a:gd name="T33" fmla="*/ 513 h 1441"/>
              <a:gd name="T34" fmla="*/ 305 w 1441"/>
              <a:gd name="T35" fmla="*/ 928 h 14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441" h="1441">
                <a:moveTo>
                  <a:pt x="721" y="0"/>
                </a:moveTo>
                <a:cubicBezTo>
                  <a:pt x="1119" y="0"/>
                  <a:pt x="1441" y="323"/>
                  <a:pt x="1441" y="721"/>
                </a:cubicBezTo>
                <a:cubicBezTo>
                  <a:pt x="1441" y="1119"/>
                  <a:pt x="1119" y="1441"/>
                  <a:pt x="721" y="1441"/>
                </a:cubicBezTo>
                <a:cubicBezTo>
                  <a:pt x="323" y="1441"/>
                  <a:pt x="0" y="1119"/>
                  <a:pt x="0" y="721"/>
                </a:cubicBezTo>
                <a:cubicBezTo>
                  <a:pt x="0" y="323"/>
                  <a:pt x="323" y="0"/>
                  <a:pt x="721" y="0"/>
                </a:cubicBezTo>
                <a:close/>
                <a:moveTo>
                  <a:pt x="721" y="186"/>
                </a:moveTo>
                <a:cubicBezTo>
                  <a:pt x="1016" y="186"/>
                  <a:pt x="1255" y="426"/>
                  <a:pt x="1255" y="721"/>
                </a:cubicBezTo>
                <a:cubicBezTo>
                  <a:pt x="1255" y="1016"/>
                  <a:pt x="1016" y="1255"/>
                  <a:pt x="721" y="1255"/>
                </a:cubicBezTo>
                <a:cubicBezTo>
                  <a:pt x="426" y="1255"/>
                  <a:pt x="186" y="1016"/>
                  <a:pt x="186" y="721"/>
                </a:cubicBezTo>
                <a:cubicBezTo>
                  <a:pt x="186" y="426"/>
                  <a:pt x="426" y="186"/>
                  <a:pt x="721" y="186"/>
                </a:cubicBezTo>
                <a:close/>
                <a:moveTo>
                  <a:pt x="305" y="928"/>
                </a:moveTo>
                <a:lnTo>
                  <a:pt x="751" y="928"/>
                </a:lnTo>
                <a:lnTo>
                  <a:pt x="751" y="1135"/>
                </a:lnTo>
                <a:lnTo>
                  <a:pt x="1197" y="721"/>
                </a:lnTo>
                <a:lnTo>
                  <a:pt x="751" y="306"/>
                </a:lnTo>
                <a:lnTo>
                  <a:pt x="751" y="513"/>
                </a:lnTo>
                <a:lnTo>
                  <a:pt x="305" y="513"/>
                </a:lnTo>
                <a:lnTo>
                  <a:pt x="305" y="928"/>
                </a:lnTo>
                <a:close/>
              </a:path>
            </a:pathLst>
          </a:custGeom>
          <a:solidFill>
            <a:srgbClr val="F8F8F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4788024" y="3187923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性能测试</a:t>
            </a:r>
            <a:endParaRPr lang="zh-CN" altLang="en-US" sz="24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" name="Freeform 6"/>
          <p:cNvSpPr>
            <a:spLocks noChangeAspect="1" noEditPoints="1"/>
          </p:cNvSpPr>
          <p:nvPr/>
        </p:nvSpPr>
        <p:spPr bwMode="auto">
          <a:xfrm>
            <a:off x="1259632" y="1992610"/>
            <a:ext cx="2305050" cy="2305050"/>
          </a:xfrm>
          <a:custGeom>
            <a:avLst/>
            <a:gdLst>
              <a:gd name="T0" fmla="*/ 1152850 w 3543"/>
              <a:gd name="T1" fmla="*/ 111251 h 3543"/>
              <a:gd name="T2" fmla="*/ 2193799 w 3543"/>
              <a:gd name="T3" fmla="*/ 1152850 h 3543"/>
              <a:gd name="T4" fmla="*/ 1152850 w 3543"/>
              <a:gd name="T5" fmla="*/ 2193799 h 3543"/>
              <a:gd name="T6" fmla="*/ 111251 w 3543"/>
              <a:gd name="T7" fmla="*/ 1152850 h 3543"/>
              <a:gd name="T8" fmla="*/ 1152850 w 3543"/>
              <a:gd name="T9" fmla="*/ 111251 h 3543"/>
              <a:gd name="T10" fmla="*/ 1152850 w 3543"/>
              <a:gd name="T11" fmla="*/ 0 h 3543"/>
              <a:gd name="T12" fmla="*/ 2305050 w 3543"/>
              <a:gd name="T13" fmla="*/ 1152850 h 3543"/>
              <a:gd name="T14" fmla="*/ 1152850 w 3543"/>
              <a:gd name="T15" fmla="*/ 2305050 h 3543"/>
              <a:gd name="T16" fmla="*/ 0 w 3543"/>
              <a:gd name="T17" fmla="*/ 1152850 h 3543"/>
              <a:gd name="T18" fmla="*/ 1152850 w 3543"/>
              <a:gd name="T19" fmla="*/ 0 h 3543"/>
              <a:gd name="T20" fmla="*/ 1134634 w 3543"/>
              <a:gd name="T21" fmla="*/ 964829 h 3543"/>
              <a:gd name="T22" fmla="*/ 944010 w 3543"/>
              <a:gd name="T23" fmla="*/ 1155453 h 3543"/>
              <a:gd name="T24" fmla="*/ 1134634 w 3543"/>
              <a:gd name="T25" fmla="*/ 1346727 h 3543"/>
              <a:gd name="T26" fmla="*/ 1325257 w 3543"/>
              <a:gd name="T27" fmla="*/ 1155453 h 3543"/>
              <a:gd name="T28" fmla="*/ 1295981 w 3543"/>
              <a:gd name="T29" fmla="*/ 1053960 h 3543"/>
              <a:gd name="T30" fmla="*/ 1512628 w 3543"/>
              <a:gd name="T31" fmla="*/ 837313 h 3543"/>
              <a:gd name="T32" fmla="*/ 1632988 w 3543"/>
              <a:gd name="T33" fmla="*/ 837313 h 3543"/>
              <a:gd name="T34" fmla="*/ 1812551 w 3543"/>
              <a:gd name="T35" fmla="*/ 657099 h 3543"/>
              <a:gd name="T36" fmla="*/ 1639494 w 3543"/>
              <a:gd name="T37" fmla="*/ 651243 h 3543"/>
              <a:gd name="T38" fmla="*/ 1632988 w 3543"/>
              <a:gd name="T39" fmla="*/ 477535 h 3543"/>
              <a:gd name="T40" fmla="*/ 1452774 w 3543"/>
              <a:gd name="T41" fmla="*/ 657099 h 3543"/>
              <a:gd name="T42" fmla="*/ 1452774 w 3543"/>
              <a:gd name="T43" fmla="*/ 777458 h 3543"/>
              <a:gd name="T44" fmla="*/ 1236126 w 3543"/>
              <a:gd name="T45" fmla="*/ 994106 h 3543"/>
              <a:gd name="T46" fmla="*/ 1134634 w 3543"/>
              <a:gd name="T47" fmla="*/ 964829 h 3543"/>
              <a:gd name="T48" fmla="*/ 1441713 w 3543"/>
              <a:gd name="T49" fmla="*/ 1155453 h 3543"/>
              <a:gd name="T50" fmla="*/ 1134634 w 3543"/>
              <a:gd name="T51" fmla="*/ 1463183 h 3543"/>
              <a:gd name="T52" fmla="*/ 826903 w 3543"/>
              <a:gd name="T53" fmla="*/ 1155453 h 3543"/>
              <a:gd name="T54" fmla="*/ 1134634 w 3543"/>
              <a:gd name="T55" fmla="*/ 848373 h 3543"/>
              <a:gd name="T56" fmla="*/ 1241981 w 3543"/>
              <a:gd name="T57" fmla="*/ 867891 h 3543"/>
              <a:gd name="T58" fmla="*/ 1330462 w 3543"/>
              <a:gd name="T59" fmla="*/ 780061 h 3543"/>
              <a:gd name="T60" fmla="*/ 1134634 w 3543"/>
              <a:gd name="T61" fmla="*/ 731917 h 3543"/>
              <a:gd name="T62" fmla="*/ 710447 w 3543"/>
              <a:gd name="T63" fmla="*/ 1155453 h 3543"/>
              <a:gd name="T64" fmla="*/ 1134634 w 3543"/>
              <a:gd name="T65" fmla="*/ 1579639 h 3543"/>
              <a:gd name="T66" fmla="*/ 1558170 w 3543"/>
              <a:gd name="T67" fmla="*/ 1155453 h 3543"/>
              <a:gd name="T68" fmla="*/ 1510026 w 3543"/>
              <a:gd name="T69" fmla="*/ 959624 h 3543"/>
              <a:gd name="T70" fmla="*/ 1422196 w 3543"/>
              <a:gd name="T71" fmla="*/ 1048105 h 3543"/>
              <a:gd name="T72" fmla="*/ 1441713 w 3543"/>
              <a:gd name="T73" fmla="*/ 1155453 h 3543"/>
              <a:gd name="T74" fmla="*/ 1633638 w 3543"/>
              <a:gd name="T75" fmla="*/ 921890 h 3543"/>
              <a:gd name="T76" fmla="*/ 1685686 w 3543"/>
              <a:gd name="T77" fmla="*/ 1155453 h 3543"/>
              <a:gd name="T78" fmla="*/ 1134634 w 3543"/>
              <a:gd name="T79" fmla="*/ 1706505 h 3543"/>
              <a:gd name="T80" fmla="*/ 583582 w 3543"/>
              <a:gd name="T81" fmla="*/ 1155453 h 3543"/>
              <a:gd name="T82" fmla="*/ 1134634 w 3543"/>
              <a:gd name="T83" fmla="*/ 604401 h 3543"/>
              <a:gd name="T84" fmla="*/ 1368196 w 3543"/>
              <a:gd name="T85" fmla="*/ 656448 h 3543"/>
              <a:gd name="T86" fmla="*/ 1392919 w 3543"/>
              <a:gd name="T87" fmla="*/ 597244 h 3543"/>
              <a:gd name="T88" fmla="*/ 1439762 w 3543"/>
              <a:gd name="T89" fmla="*/ 550401 h 3543"/>
              <a:gd name="T90" fmla="*/ 1134634 w 3543"/>
              <a:gd name="T91" fmla="*/ 477535 h 3543"/>
              <a:gd name="T92" fmla="*/ 456065 w 3543"/>
              <a:gd name="T93" fmla="*/ 1155453 h 3543"/>
              <a:gd name="T94" fmla="*/ 1134634 w 3543"/>
              <a:gd name="T95" fmla="*/ 1834021 h 3543"/>
              <a:gd name="T96" fmla="*/ 1812551 w 3543"/>
              <a:gd name="T97" fmla="*/ 1155453 h 3543"/>
              <a:gd name="T98" fmla="*/ 1739685 w 3543"/>
              <a:gd name="T99" fmla="*/ 850325 h 3543"/>
              <a:gd name="T100" fmla="*/ 1692842 w 3543"/>
              <a:gd name="T101" fmla="*/ 897167 h 3543"/>
              <a:gd name="T102" fmla="*/ 1633638 w 3543"/>
              <a:gd name="T103" fmla="*/ 921890 h 3543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</a:gdLst>
            <a:ahLst/>
            <a:cxnLst>
              <a:cxn ang="T104">
                <a:pos x="T0" y="T1"/>
              </a:cxn>
              <a:cxn ang="T105">
                <a:pos x="T2" y="T3"/>
              </a:cxn>
              <a:cxn ang="T106">
                <a:pos x="T4" y="T5"/>
              </a:cxn>
              <a:cxn ang="T107">
                <a:pos x="T6" y="T7"/>
              </a:cxn>
              <a:cxn ang="T108">
                <a:pos x="T8" y="T9"/>
              </a:cxn>
              <a:cxn ang="T109">
                <a:pos x="T10" y="T11"/>
              </a:cxn>
              <a:cxn ang="T110">
                <a:pos x="T12" y="T13"/>
              </a:cxn>
              <a:cxn ang="T111">
                <a:pos x="T14" y="T15"/>
              </a:cxn>
              <a:cxn ang="T112">
                <a:pos x="T16" y="T17"/>
              </a:cxn>
              <a:cxn ang="T113">
                <a:pos x="T18" y="T19"/>
              </a:cxn>
              <a:cxn ang="T114">
                <a:pos x="T20" y="T21"/>
              </a:cxn>
              <a:cxn ang="T115">
                <a:pos x="T22" y="T23"/>
              </a:cxn>
              <a:cxn ang="T116">
                <a:pos x="T24" y="T25"/>
              </a:cxn>
              <a:cxn ang="T117">
                <a:pos x="T26" y="T27"/>
              </a:cxn>
              <a:cxn ang="T118">
                <a:pos x="T28" y="T29"/>
              </a:cxn>
              <a:cxn ang="T119">
                <a:pos x="T30" y="T31"/>
              </a:cxn>
              <a:cxn ang="T120">
                <a:pos x="T32" y="T33"/>
              </a:cxn>
              <a:cxn ang="T121">
                <a:pos x="T34" y="T35"/>
              </a:cxn>
              <a:cxn ang="T122">
                <a:pos x="T36" y="T37"/>
              </a:cxn>
              <a:cxn ang="T123">
                <a:pos x="T38" y="T39"/>
              </a:cxn>
              <a:cxn ang="T124">
                <a:pos x="T40" y="T41"/>
              </a:cxn>
              <a:cxn ang="T125">
                <a:pos x="T42" y="T43"/>
              </a:cxn>
              <a:cxn ang="T126">
                <a:pos x="T44" y="T45"/>
              </a:cxn>
              <a:cxn ang="T127">
                <a:pos x="T46" y="T47"/>
              </a:cxn>
              <a:cxn ang="T128">
                <a:pos x="T48" y="T49"/>
              </a:cxn>
              <a:cxn ang="T129">
                <a:pos x="T50" y="T51"/>
              </a:cxn>
              <a:cxn ang="T130">
                <a:pos x="T52" y="T53"/>
              </a:cxn>
              <a:cxn ang="T131">
                <a:pos x="T54" y="T55"/>
              </a:cxn>
              <a:cxn ang="T132">
                <a:pos x="T56" y="T57"/>
              </a:cxn>
              <a:cxn ang="T133">
                <a:pos x="T58" y="T59"/>
              </a:cxn>
              <a:cxn ang="T134">
                <a:pos x="T60" y="T61"/>
              </a:cxn>
              <a:cxn ang="T135">
                <a:pos x="T62" y="T63"/>
              </a:cxn>
              <a:cxn ang="T136">
                <a:pos x="T64" y="T65"/>
              </a:cxn>
              <a:cxn ang="T137">
                <a:pos x="T66" y="T67"/>
              </a:cxn>
              <a:cxn ang="T138">
                <a:pos x="T68" y="T69"/>
              </a:cxn>
              <a:cxn ang="T139">
                <a:pos x="T70" y="T71"/>
              </a:cxn>
              <a:cxn ang="T140">
                <a:pos x="T72" y="T73"/>
              </a:cxn>
              <a:cxn ang="T141">
                <a:pos x="T74" y="T75"/>
              </a:cxn>
              <a:cxn ang="T142">
                <a:pos x="T76" y="T77"/>
              </a:cxn>
              <a:cxn ang="T143">
                <a:pos x="T78" y="T79"/>
              </a:cxn>
              <a:cxn ang="T144">
                <a:pos x="T80" y="T81"/>
              </a:cxn>
              <a:cxn ang="T145">
                <a:pos x="T82" y="T83"/>
              </a:cxn>
              <a:cxn ang="T146">
                <a:pos x="T84" y="T85"/>
              </a:cxn>
              <a:cxn ang="T147">
                <a:pos x="T86" y="T87"/>
              </a:cxn>
              <a:cxn ang="T148">
                <a:pos x="T88" y="T89"/>
              </a:cxn>
              <a:cxn ang="T149">
                <a:pos x="T90" y="T91"/>
              </a:cxn>
              <a:cxn ang="T150">
                <a:pos x="T92" y="T93"/>
              </a:cxn>
              <a:cxn ang="T151">
                <a:pos x="T94" y="T95"/>
              </a:cxn>
              <a:cxn ang="T152">
                <a:pos x="T96" y="T97"/>
              </a:cxn>
              <a:cxn ang="T153">
                <a:pos x="T98" y="T99"/>
              </a:cxn>
              <a:cxn ang="T154">
                <a:pos x="T100" y="T101"/>
              </a:cxn>
              <a:cxn ang="T155">
                <a:pos x="T102" y="T103"/>
              </a:cxn>
            </a:cxnLst>
            <a:rect l="0" t="0" r="r" b="b"/>
            <a:pathLst>
              <a:path w="3543" h="3543">
                <a:moveTo>
                  <a:pt x="1772" y="171"/>
                </a:moveTo>
                <a:cubicBezTo>
                  <a:pt x="2655" y="171"/>
                  <a:pt x="3372" y="888"/>
                  <a:pt x="3372" y="1772"/>
                </a:cubicBezTo>
                <a:cubicBezTo>
                  <a:pt x="3372" y="2655"/>
                  <a:pt x="2655" y="3372"/>
                  <a:pt x="1772" y="3372"/>
                </a:cubicBezTo>
                <a:cubicBezTo>
                  <a:pt x="888" y="3372"/>
                  <a:pt x="171" y="2655"/>
                  <a:pt x="171" y="1772"/>
                </a:cubicBezTo>
                <a:cubicBezTo>
                  <a:pt x="171" y="888"/>
                  <a:pt x="888" y="171"/>
                  <a:pt x="1772" y="171"/>
                </a:cubicBezTo>
                <a:close/>
                <a:moveTo>
                  <a:pt x="1772" y="0"/>
                </a:moveTo>
                <a:cubicBezTo>
                  <a:pt x="2750" y="0"/>
                  <a:pt x="3543" y="793"/>
                  <a:pt x="3543" y="1772"/>
                </a:cubicBezTo>
                <a:cubicBezTo>
                  <a:pt x="3543" y="2750"/>
                  <a:pt x="2750" y="3543"/>
                  <a:pt x="1772" y="3543"/>
                </a:cubicBezTo>
                <a:cubicBezTo>
                  <a:pt x="793" y="3543"/>
                  <a:pt x="0" y="2750"/>
                  <a:pt x="0" y="1772"/>
                </a:cubicBezTo>
                <a:cubicBezTo>
                  <a:pt x="0" y="793"/>
                  <a:pt x="793" y="0"/>
                  <a:pt x="1772" y="0"/>
                </a:cubicBezTo>
                <a:close/>
                <a:moveTo>
                  <a:pt x="1744" y="1483"/>
                </a:moveTo>
                <a:cubicBezTo>
                  <a:pt x="1582" y="1483"/>
                  <a:pt x="1451" y="1614"/>
                  <a:pt x="1451" y="1776"/>
                </a:cubicBezTo>
                <a:cubicBezTo>
                  <a:pt x="1451" y="1938"/>
                  <a:pt x="1582" y="2070"/>
                  <a:pt x="1744" y="2070"/>
                </a:cubicBezTo>
                <a:cubicBezTo>
                  <a:pt x="1905" y="2070"/>
                  <a:pt x="2037" y="1938"/>
                  <a:pt x="2037" y="1776"/>
                </a:cubicBezTo>
                <a:cubicBezTo>
                  <a:pt x="2037" y="1719"/>
                  <a:pt x="2020" y="1665"/>
                  <a:pt x="1992" y="1620"/>
                </a:cubicBezTo>
                <a:lnTo>
                  <a:pt x="2325" y="1287"/>
                </a:lnTo>
                <a:lnTo>
                  <a:pt x="2510" y="1287"/>
                </a:lnTo>
                <a:lnTo>
                  <a:pt x="2786" y="1010"/>
                </a:lnTo>
                <a:lnTo>
                  <a:pt x="2520" y="1001"/>
                </a:lnTo>
                <a:lnTo>
                  <a:pt x="2510" y="734"/>
                </a:lnTo>
                <a:lnTo>
                  <a:pt x="2233" y="1010"/>
                </a:lnTo>
                <a:lnTo>
                  <a:pt x="2233" y="1195"/>
                </a:lnTo>
                <a:lnTo>
                  <a:pt x="1900" y="1528"/>
                </a:lnTo>
                <a:cubicBezTo>
                  <a:pt x="1854" y="1500"/>
                  <a:pt x="1801" y="1483"/>
                  <a:pt x="1744" y="1483"/>
                </a:cubicBezTo>
                <a:close/>
                <a:moveTo>
                  <a:pt x="2216" y="1776"/>
                </a:moveTo>
                <a:cubicBezTo>
                  <a:pt x="2216" y="2037"/>
                  <a:pt x="2004" y="2249"/>
                  <a:pt x="1744" y="2249"/>
                </a:cubicBezTo>
                <a:cubicBezTo>
                  <a:pt x="1483" y="2249"/>
                  <a:pt x="1271" y="2037"/>
                  <a:pt x="1271" y="1776"/>
                </a:cubicBezTo>
                <a:cubicBezTo>
                  <a:pt x="1271" y="1516"/>
                  <a:pt x="1483" y="1304"/>
                  <a:pt x="1744" y="1304"/>
                </a:cubicBezTo>
                <a:cubicBezTo>
                  <a:pt x="1802" y="1304"/>
                  <a:pt x="1858" y="1315"/>
                  <a:pt x="1909" y="1334"/>
                </a:cubicBezTo>
                <a:lnTo>
                  <a:pt x="2045" y="1199"/>
                </a:lnTo>
                <a:cubicBezTo>
                  <a:pt x="1955" y="1152"/>
                  <a:pt x="1852" y="1125"/>
                  <a:pt x="1744" y="1125"/>
                </a:cubicBezTo>
                <a:cubicBezTo>
                  <a:pt x="1384" y="1125"/>
                  <a:pt x="1092" y="1417"/>
                  <a:pt x="1092" y="1776"/>
                </a:cubicBezTo>
                <a:cubicBezTo>
                  <a:pt x="1092" y="2136"/>
                  <a:pt x="1384" y="2428"/>
                  <a:pt x="1744" y="2428"/>
                </a:cubicBezTo>
                <a:cubicBezTo>
                  <a:pt x="2103" y="2428"/>
                  <a:pt x="2395" y="2136"/>
                  <a:pt x="2395" y="1776"/>
                </a:cubicBezTo>
                <a:cubicBezTo>
                  <a:pt x="2395" y="1668"/>
                  <a:pt x="2368" y="1565"/>
                  <a:pt x="2321" y="1475"/>
                </a:cubicBezTo>
                <a:lnTo>
                  <a:pt x="2186" y="1611"/>
                </a:lnTo>
                <a:cubicBezTo>
                  <a:pt x="2205" y="1662"/>
                  <a:pt x="2216" y="1718"/>
                  <a:pt x="2216" y="1776"/>
                </a:cubicBezTo>
                <a:close/>
                <a:moveTo>
                  <a:pt x="2511" y="1417"/>
                </a:moveTo>
                <a:cubicBezTo>
                  <a:pt x="2562" y="1526"/>
                  <a:pt x="2591" y="1648"/>
                  <a:pt x="2591" y="1776"/>
                </a:cubicBezTo>
                <a:cubicBezTo>
                  <a:pt x="2591" y="2243"/>
                  <a:pt x="2211" y="2623"/>
                  <a:pt x="1744" y="2623"/>
                </a:cubicBezTo>
                <a:cubicBezTo>
                  <a:pt x="1277" y="2623"/>
                  <a:pt x="897" y="2243"/>
                  <a:pt x="897" y="1776"/>
                </a:cubicBezTo>
                <a:cubicBezTo>
                  <a:pt x="897" y="1309"/>
                  <a:pt x="1277" y="929"/>
                  <a:pt x="1744" y="929"/>
                </a:cubicBezTo>
                <a:cubicBezTo>
                  <a:pt x="1872" y="929"/>
                  <a:pt x="1994" y="958"/>
                  <a:pt x="2103" y="1009"/>
                </a:cubicBezTo>
                <a:cubicBezTo>
                  <a:pt x="2103" y="975"/>
                  <a:pt x="2117" y="942"/>
                  <a:pt x="2141" y="918"/>
                </a:cubicBezTo>
                <a:lnTo>
                  <a:pt x="2213" y="846"/>
                </a:lnTo>
                <a:cubicBezTo>
                  <a:pt x="2072" y="774"/>
                  <a:pt x="1913" y="734"/>
                  <a:pt x="1744" y="734"/>
                </a:cubicBezTo>
                <a:cubicBezTo>
                  <a:pt x="1168" y="734"/>
                  <a:pt x="701" y="1200"/>
                  <a:pt x="701" y="1776"/>
                </a:cubicBezTo>
                <a:cubicBezTo>
                  <a:pt x="701" y="2352"/>
                  <a:pt x="1168" y="2819"/>
                  <a:pt x="1744" y="2819"/>
                </a:cubicBezTo>
                <a:cubicBezTo>
                  <a:pt x="2320" y="2819"/>
                  <a:pt x="2786" y="2352"/>
                  <a:pt x="2786" y="1776"/>
                </a:cubicBezTo>
                <a:cubicBezTo>
                  <a:pt x="2786" y="1607"/>
                  <a:pt x="2746" y="1448"/>
                  <a:pt x="2674" y="1307"/>
                </a:cubicBezTo>
                <a:lnTo>
                  <a:pt x="2602" y="1379"/>
                </a:lnTo>
                <a:cubicBezTo>
                  <a:pt x="2578" y="1403"/>
                  <a:pt x="2545" y="1417"/>
                  <a:pt x="2511" y="141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4785412"/>
      </p:ext>
    </p:extLst>
  </p:cSld>
  <p:clrMapOvr>
    <a:masterClrMapping/>
  </p:clrMapOvr>
  <p:transition spd="slow" advClick="0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 animBg="1"/>
      <p:bldP spid="8" grpId="0"/>
      <p:bldP spid="9" grpId="0" animBg="1"/>
      <p:bldP spid="10" grpId="0"/>
      <p:bldP spid="1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>
            <a:grpSpLocks/>
          </p:cNvGrpSpPr>
          <p:nvPr/>
        </p:nvGrpSpPr>
        <p:grpSpPr bwMode="auto">
          <a:xfrm>
            <a:off x="3032696" y="1394122"/>
            <a:ext cx="1414462" cy="1414463"/>
            <a:chOff x="3946525" y="1341438"/>
            <a:chExt cx="1885950" cy="1885950"/>
          </a:xfrm>
        </p:grpSpPr>
        <p:sp>
          <p:nvSpPr>
            <p:cNvPr id="5" name="同心圆 4"/>
            <p:cNvSpPr/>
            <p:nvPr/>
          </p:nvSpPr>
          <p:spPr>
            <a:xfrm rot="5400000">
              <a:off x="3946524" y="1341439"/>
              <a:ext cx="1885950" cy="1885950"/>
            </a:xfrm>
            <a:prstGeom prst="donut">
              <a:avLst/>
            </a:prstGeom>
            <a:solidFill>
              <a:srgbClr val="979797"/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979797"/>
                </a:solidFill>
                <a:effectLst/>
                <a:uLnTx/>
                <a:uFillTx/>
                <a:latin typeface="造字工房尚雅体演示版常规体" pitchFamily="50" charset="-122"/>
                <a:ea typeface="造字工房尚雅体演示版常规体" pitchFamily="50" charset="-122"/>
                <a:cs typeface="+mn-cs"/>
              </a:endParaRPr>
            </a:p>
          </p:txBody>
        </p:sp>
        <p:sp>
          <p:nvSpPr>
            <p:cNvPr id="6" name="椭圆 5"/>
            <p:cNvSpPr/>
            <p:nvPr/>
          </p:nvSpPr>
          <p:spPr>
            <a:xfrm>
              <a:off x="4357158" y="1762655"/>
              <a:ext cx="1043516" cy="1043516"/>
            </a:xfrm>
            <a:prstGeom prst="ellipse">
              <a:avLst/>
            </a:prstGeom>
            <a:solidFill>
              <a:srgbClr val="FFFFFF"/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300" b="0" i="0" u="none" strike="noStrike" kern="0" cap="none" spc="0" normalizeH="0" baseline="0" noProof="0" dirty="0">
                  <a:ln>
                    <a:noFill/>
                  </a:ln>
                  <a:solidFill>
                    <a:srgbClr val="979797"/>
                  </a:solidFill>
                  <a:effectLst/>
                  <a:uLnTx/>
                  <a:uFillTx/>
                  <a:latin typeface="Impact" panose="020B0806030902050204" pitchFamily="34" charset="0"/>
                  <a:ea typeface="造字工房尚雅体演示版常规体" pitchFamily="50" charset="-122"/>
                  <a:cs typeface="+mn-cs"/>
                </a:rPr>
                <a:t>1</a:t>
              </a:r>
              <a:endParaRPr kumimoji="0" lang="zh-CN" altLang="en-US" sz="3300" b="0" i="0" u="none" strike="noStrike" kern="0" cap="none" spc="0" normalizeH="0" baseline="0" noProof="0" dirty="0">
                <a:ln>
                  <a:noFill/>
                </a:ln>
                <a:solidFill>
                  <a:srgbClr val="979797"/>
                </a:solidFill>
                <a:effectLst/>
                <a:uLnTx/>
                <a:uFillTx/>
                <a:latin typeface="Impact" panose="020B0806030902050204" pitchFamily="34" charset="0"/>
                <a:ea typeface="造字工房尚雅体演示版常规体" pitchFamily="50" charset="-122"/>
                <a:cs typeface="+mn-cs"/>
              </a:endParaRPr>
            </a:p>
          </p:txBody>
        </p:sp>
      </p:grpSp>
      <p:grpSp>
        <p:nvGrpSpPr>
          <p:cNvPr id="7" name="组合 6"/>
          <p:cNvGrpSpPr>
            <a:grpSpLocks/>
          </p:cNvGrpSpPr>
          <p:nvPr/>
        </p:nvGrpSpPr>
        <p:grpSpPr bwMode="auto">
          <a:xfrm>
            <a:off x="4536058" y="1394122"/>
            <a:ext cx="1414463" cy="1414463"/>
            <a:chOff x="5951538" y="1341438"/>
            <a:chExt cx="1885950" cy="1885950"/>
          </a:xfrm>
        </p:grpSpPr>
        <p:sp>
          <p:nvSpPr>
            <p:cNvPr id="8" name="同心圆 7"/>
            <p:cNvSpPr/>
            <p:nvPr/>
          </p:nvSpPr>
          <p:spPr>
            <a:xfrm rot="16200000" flipH="1">
              <a:off x="5951538" y="1341438"/>
              <a:ext cx="1885950" cy="1885950"/>
            </a:xfrm>
            <a:prstGeom prst="donut">
              <a:avLst/>
            </a:prstGeom>
            <a:solidFill>
              <a:srgbClr val="013B6D"/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979797"/>
                </a:solidFill>
                <a:effectLst/>
                <a:uLnTx/>
                <a:uFillTx/>
                <a:latin typeface="造字工房尚雅体演示版常规体" pitchFamily="50" charset="-122"/>
                <a:ea typeface="造字工房尚雅体演示版常规体" pitchFamily="50" charset="-122"/>
                <a:cs typeface="+mn-cs"/>
              </a:endParaRPr>
            </a:p>
          </p:txBody>
        </p:sp>
        <p:sp>
          <p:nvSpPr>
            <p:cNvPr id="9" name="椭圆 8"/>
            <p:cNvSpPr/>
            <p:nvPr/>
          </p:nvSpPr>
          <p:spPr>
            <a:xfrm>
              <a:off x="6372755" y="1762655"/>
              <a:ext cx="1043516" cy="1043516"/>
            </a:xfrm>
            <a:prstGeom prst="ellipse">
              <a:avLst/>
            </a:prstGeom>
            <a:solidFill>
              <a:srgbClr val="FFFFFF"/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300" b="0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Impact" panose="020B0806030902050204" pitchFamily="34" charset="0"/>
                  <a:ea typeface="造字工房尚雅体演示版常规体" pitchFamily="50" charset="-122"/>
                  <a:cs typeface="+mn-cs"/>
                </a:rPr>
                <a:t>2</a:t>
              </a:r>
              <a:endParaRPr kumimoji="0" lang="zh-CN" altLang="en-US" sz="33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Impact" panose="020B0806030902050204" pitchFamily="34" charset="0"/>
                <a:ea typeface="造字工房尚雅体演示版常规体" pitchFamily="50" charset="-122"/>
                <a:cs typeface="+mn-cs"/>
              </a:endParaRPr>
            </a:p>
          </p:txBody>
        </p:sp>
      </p:grpSp>
      <p:grpSp>
        <p:nvGrpSpPr>
          <p:cNvPr id="10" name="组合 9"/>
          <p:cNvGrpSpPr>
            <a:grpSpLocks/>
          </p:cNvGrpSpPr>
          <p:nvPr/>
        </p:nvGrpSpPr>
        <p:grpSpPr bwMode="auto">
          <a:xfrm>
            <a:off x="4528121" y="2883197"/>
            <a:ext cx="1414462" cy="1414463"/>
            <a:chOff x="5940425" y="3327400"/>
            <a:chExt cx="1887538" cy="1885950"/>
          </a:xfrm>
        </p:grpSpPr>
        <p:sp>
          <p:nvSpPr>
            <p:cNvPr id="11" name="同心圆 10"/>
            <p:cNvSpPr/>
            <p:nvPr/>
          </p:nvSpPr>
          <p:spPr>
            <a:xfrm flipH="1">
              <a:off x="5940425" y="3327400"/>
              <a:ext cx="1887538" cy="1885950"/>
            </a:xfrm>
            <a:prstGeom prst="donut">
              <a:avLst/>
            </a:prstGeom>
            <a:solidFill>
              <a:srgbClr val="013B6D"/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979797"/>
                </a:solidFill>
                <a:effectLst/>
                <a:uLnTx/>
                <a:uFillTx/>
                <a:latin typeface="造字工房尚雅体演示版常规体" pitchFamily="50" charset="-122"/>
                <a:ea typeface="造字工房尚雅体演示版常规体" pitchFamily="50" charset="-122"/>
                <a:cs typeface="+mn-cs"/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>
              <a:off x="6372589" y="3748617"/>
              <a:ext cx="1044395" cy="1043516"/>
            </a:xfrm>
            <a:prstGeom prst="ellipse">
              <a:avLst/>
            </a:prstGeom>
            <a:solidFill>
              <a:srgbClr val="FFFFFF"/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300" b="0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Impact" panose="020B0806030902050204" pitchFamily="34" charset="0"/>
                  <a:ea typeface="造字工房尚雅体演示版常规体" pitchFamily="50" charset="-122"/>
                  <a:cs typeface="+mn-cs"/>
                </a:rPr>
                <a:t>4</a:t>
              </a:r>
              <a:endParaRPr kumimoji="0" lang="zh-CN" altLang="en-US" sz="33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Impact" panose="020B0806030902050204" pitchFamily="34" charset="0"/>
                <a:ea typeface="造字工房尚雅体演示版常规体" pitchFamily="50" charset="-122"/>
                <a:cs typeface="+mn-cs"/>
              </a:endParaRPr>
            </a:p>
          </p:txBody>
        </p:sp>
      </p:grpSp>
      <p:grpSp>
        <p:nvGrpSpPr>
          <p:cNvPr id="13" name="组合 12"/>
          <p:cNvGrpSpPr>
            <a:grpSpLocks/>
          </p:cNvGrpSpPr>
          <p:nvPr/>
        </p:nvGrpSpPr>
        <p:grpSpPr bwMode="auto">
          <a:xfrm>
            <a:off x="3023171" y="2883197"/>
            <a:ext cx="1414462" cy="1414463"/>
            <a:chOff x="3935413" y="3327400"/>
            <a:chExt cx="1885950" cy="1885950"/>
          </a:xfrm>
        </p:grpSpPr>
        <p:sp>
          <p:nvSpPr>
            <p:cNvPr id="14" name="同心圆 13"/>
            <p:cNvSpPr/>
            <p:nvPr/>
          </p:nvSpPr>
          <p:spPr>
            <a:xfrm>
              <a:off x="3935413" y="3327400"/>
              <a:ext cx="1885950" cy="1885950"/>
            </a:xfrm>
            <a:prstGeom prst="donut">
              <a:avLst/>
            </a:prstGeom>
            <a:solidFill>
              <a:srgbClr val="979797"/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979797"/>
                </a:solidFill>
                <a:effectLst/>
                <a:uLnTx/>
                <a:uFillTx/>
                <a:latin typeface="造字工房尚雅体演示版常规体" pitchFamily="50" charset="-122"/>
                <a:ea typeface="造字工房尚雅体演示版常规体" pitchFamily="50" charset="-122"/>
                <a:cs typeface="+mn-cs"/>
              </a:endParaRPr>
            </a:p>
          </p:txBody>
        </p:sp>
        <p:sp>
          <p:nvSpPr>
            <p:cNvPr id="15" name="椭圆 14"/>
            <p:cNvSpPr/>
            <p:nvPr/>
          </p:nvSpPr>
          <p:spPr>
            <a:xfrm>
              <a:off x="4362980" y="3748617"/>
              <a:ext cx="1043516" cy="1043516"/>
            </a:xfrm>
            <a:prstGeom prst="ellipse">
              <a:avLst/>
            </a:prstGeom>
            <a:solidFill>
              <a:srgbClr val="FFFFFF"/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300" b="0" i="0" u="none" strike="noStrike" kern="0" cap="none" spc="0" normalizeH="0" baseline="0" noProof="0" dirty="0">
                  <a:ln>
                    <a:noFill/>
                  </a:ln>
                  <a:solidFill>
                    <a:srgbClr val="979797"/>
                  </a:solidFill>
                  <a:effectLst/>
                  <a:uLnTx/>
                  <a:uFillTx/>
                  <a:latin typeface="Impact" panose="020B0806030902050204" pitchFamily="34" charset="0"/>
                  <a:ea typeface="造字工房尚雅体演示版常规体" pitchFamily="50" charset="-122"/>
                  <a:cs typeface="+mn-cs"/>
                </a:rPr>
                <a:t>3</a:t>
              </a:r>
              <a:endParaRPr kumimoji="0" lang="zh-CN" altLang="en-US" sz="3300" b="0" i="0" u="none" strike="noStrike" kern="0" cap="none" spc="0" normalizeH="0" baseline="0" noProof="0" dirty="0">
                <a:ln>
                  <a:noFill/>
                </a:ln>
                <a:solidFill>
                  <a:srgbClr val="979797"/>
                </a:solidFill>
                <a:effectLst/>
                <a:uLnTx/>
                <a:uFillTx/>
                <a:latin typeface="Impact" panose="020B0806030902050204" pitchFamily="34" charset="0"/>
                <a:ea typeface="造字工房尚雅体演示版常规体" pitchFamily="50" charset="-122"/>
                <a:cs typeface="+mn-cs"/>
              </a:endParaRPr>
            </a:p>
          </p:txBody>
        </p:sp>
      </p:grpSp>
      <p:grpSp>
        <p:nvGrpSpPr>
          <p:cNvPr id="16" name="组合 15"/>
          <p:cNvGrpSpPr>
            <a:grpSpLocks/>
          </p:cNvGrpSpPr>
          <p:nvPr/>
        </p:nvGrpSpPr>
        <p:grpSpPr bwMode="auto">
          <a:xfrm>
            <a:off x="522483" y="1826614"/>
            <a:ext cx="2291139" cy="1989875"/>
            <a:chOff x="1403350" y="1917700"/>
            <a:chExt cx="2251075" cy="2654727"/>
          </a:xfrm>
        </p:grpSpPr>
        <p:sp>
          <p:nvSpPr>
            <p:cNvPr id="22" name="文本框 69"/>
            <p:cNvSpPr txBox="1">
              <a:spLocks noChangeArrowheads="1"/>
            </p:cNvSpPr>
            <p:nvPr/>
          </p:nvSpPr>
          <p:spPr bwMode="auto">
            <a:xfrm>
              <a:off x="1403350" y="1917700"/>
              <a:ext cx="2251075" cy="4106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9pPr>
            </a:lstStyle>
            <a:p>
              <a:r>
                <a:rPr lang="en-US" altLang="zh-CN" sz="1400" dirty="0" err="1"/>
                <a:t>Htsim</a:t>
              </a:r>
              <a:r>
                <a:rPr lang="zh-CN" altLang="en-US" sz="1400" dirty="0"/>
                <a:t>数据包级的模拟器</a:t>
              </a:r>
              <a:endParaRPr lang="en-US" altLang="zh-CN" sz="1400" dirty="0"/>
            </a:p>
          </p:txBody>
        </p:sp>
        <p:sp>
          <p:nvSpPr>
            <p:cNvPr id="20" name="文本框 69"/>
            <p:cNvSpPr txBox="1">
              <a:spLocks noChangeArrowheads="1"/>
            </p:cNvSpPr>
            <p:nvPr/>
          </p:nvSpPr>
          <p:spPr bwMode="auto">
            <a:xfrm>
              <a:off x="1403351" y="3874390"/>
              <a:ext cx="2251074" cy="6980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9pPr>
            </a:lstStyle>
            <a:p>
              <a:r>
                <a:rPr lang="zh-CN" altLang="en-US" sz="1400" dirty="0"/>
                <a:t>使用</a:t>
              </a:r>
              <a:r>
                <a:rPr lang="en-US" altLang="zh-CN" sz="1400" dirty="0"/>
                <a:t>NETFPGA SUME</a:t>
              </a:r>
              <a:r>
                <a:rPr lang="zh-CN" altLang="en-US" sz="1400" dirty="0"/>
                <a:t>的硬件交换机</a:t>
              </a:r>
              <a:endParaRPr lang="en-US" altLang="zh-CN" sz="1400" dirty="0"/>
            </a:p>
          </p:txBody>
        </p:sp>
      </p:grpSp>
      <p:grpSp>
        <p:nvGrpSpPr>
          <p:cNvPr id="23" name="组合 22"/>
          <p:cNvGrpSpPr>
            <a:grpSpLocks/>
          </p:cNvGrpSpPr>
          <p:nvPr/>
        </p:nvGrpSpPr>
        <p:grpSpPr bwMode="auto">
          <a:xfrm>
            <a:off x="6284918" y="1826614"/>
            <a:ext cx="2535555" cy="1774432"/>
            <a:chOff x="8274051" y="1917700"/>
            <a:chExt cx="2251074" cy="2367302"/>
          </a:xfrm>
        </p:grpSpPr>
        <p:sp>
          <p:nvSpPr>
            <p:cNvPr id="29" name="文本框 69"/>
            <p:cNvSpPr txBox="1">
              <a:spLocks noChangeArrowheads="1"/>
            </p:cNvSpPr>
            <p:nvPr/>
          </p:nvSpPr>
          <p:spPr bwMode="auto">
            <a:xfrm>
              <a:off x="8274051" y="1917700"/>
              <a:ext cx="2251074" cy="6980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9pPr>
            </a:lstStyle>
            <a:p>
              <a:r>
                <a:rPr lang="zh-CN" altLang="en-US" sz="1400" dirty="0"/>
                <a:t>使用</a:t>
              </a:r>
              <a:r>
                <a:rPr lang="en-US" altLang="zh-CN" sz="1400" dirty="0"/>
                <a:t>DPDK</a:t>
              </a:r>
              <a:r>
                <a:rPr lang="zh-CN" altLang="en-US" sz="1400" dirty="0"/>
                <a:t>的</a:t>
              </a:r>
              <a:r>
                <a:rPr lang="en-US" altLang="zh-CN" sz="1400" dirty="0"/>
                <a:t>LINUX</a:t>
              </a:r>
              <a:r>
                <a:rPr lang="zh-CN" altLang="en-US" sz="1400" dirty="0"/>
                <a:t>终端系统</a:t>
              </a:r>
              <a:endParaRPr lang="en-US" altLang="zh-CN" sz="1400" dirty="0"/>
            </a:p>
            <a:p>
              <a:r>
                <a:rPr lang="zh-CN" altLang="en-US" sz="1400" dirty="0" smtClean="0"/>
                <a:t>及经典</a:t>
              </a:r>
              <a:r>
                <a:rPr lang="en-US" altLang="zh-CN" sz="1400" dirty="0"/>
                <a:t>LINUX</a:t>
              </a:r>
              <a:r>
                <a:rPr lang="zh-CN" altLang="en-US" sz="1400" dirty="0"/>
                <a:t>交换机</a:t>
              </a:r>
              <a:endParaRPr lang="en-US" altLang="zh-CN" sz="1400" dirty="0"/>
            </a:p>
          </p:txBody>
        </p:sp>
        <p:sp>
          <p:nvSpPr>
            <p:cNvPr id="27" name="文本框 69"/>
            <p:cNvSpPr txBox="1">
              <a:spLocks noChangeArrowheads="1"/>
            </p:cNvSpPr>
            <p:nvPr/>
          </p:nvSpPr>
          <p:spPr bwMode="auto">
            <a:xfrm>
              <a:off x="8274051" y="3874391"/>
              <a:ext cx="2251074" cy="4106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9pPr>
            </a:lstStyle>
            <a:p>
              <a:r>
                <a:rPr lang="en-US" altLang="zh-CN" sz="1400" dirty="0"/>
                <a:t>P4 reference </a:t>
              </a:r>
              <a:r>
                <a:rPr lang="zh-CN" altLang="en-US" sz="1400" dirty="0"/>
                <a:t>交换机</a:t>
              </a:r>
            </a:p>
          </p:txBody>
        </p:sp>
      </p:grpSp>
      <p:pic>
        <p:nvPicPr>
          <p:cNvPr id="3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16" y="0"/>
            <a:ext cx="994792" cy="129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2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976" b="80781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0243"/>
          <a:stretch/>
        </p:blipFill>
        <p:spPr bwMode="auto">
          <a:xfrm>
            <a:off x="150168" y="379858"/>
            <a:ext cx="792088" cy="3763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3" name="组合 32"/>
          <p:cNvGrpSpPr/>
          <p:nvPr/>
        </p:nvGrpSpPr>
        <p:grpSpPr>
          <a:xfrm>
            <a:off x="323528" y="337220"/>
            <a:ext cx="3672408" cy="504056"/>
            <a:chOff x="323528" y="337220"/>
            <a:chExt cx="3672408" cy="504056"/>
          </a:xfrm>
        </p:grpSpPr>
        <p:sp>
          <p:nvSpPr>
            <p:cNvPr id="34" name="五边形 33"/>
            <p:cNvSpPr/>
            <p:nvPr/>
          </p:nvSpPr>
          <p:spPr>
            <a:xfrm>
              <a:off x="323528" y="337220"/>
              <a:ext cx="3672408" cy="504056"/>
            </a:xfrm>
            <a:prstGeom prst="homePlate">
              <a:avLst/>
            </a:prstGeom>
            <a:solidFill>
              <a:srgbClr val="013B6D"/>
            </a:solidFill>
            <a:ln>
              <a:solidFill>
                <a:srgbClr val="013B6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395536" y="337220"/>
              <a:ext cx="345638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bg1"/>
                  </a:solidFill>
                  <a:latin typeface="Times New Roman" pitchFamily="18" charset="0"/>
                  <a:ea typeface="微软雅黑" pitchFamily="34" charset="-122"/>
                  <a:cs typeface="Times New Roman" pitchFamily="18" charset="0"/>
                </a:rPr>
                <a:t>设备</a:t>
              </a:r>
              <a:r>
                <a:rPr lang="zh-CN" altLang="en-US" sz="2400" b="1" dirty="0" smtClean="0">
                  <a:solidFill>
                    <a:schemeClr val="bg1"/>
                  </a:solidFill>
                  <a:latin typeface="Times New Roman" pitchFamily="18" charset="0"/>
                  <a:ea typeface="微软雅黑" pitchFamily="34" charset="-122"/>
                  <a:cs typeface="Times New Roman" pitchFamily="18" charset="0"/>
                </a:rPr>
                <a:t>支持</a:t>
              </a:r>
              <a:endParaRPr lang="zh-CN" altLang="en-US" sz="2400" b="1" dirty="0">
                <a:solidFill>
                  <a:schemeClr val="bg1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04720966"/>
      </p:ext>
    </p:extLst>
  </p:cSld>
  <p:clrMapOvr>
    <a:masterClrMapping/>
  </p:clrMapOvr>
  <p:transition spd="slow" advClick="0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16" y="0"/>
            <a:ext cx="994792" cy="129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8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976" b="80781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0243"/>
          <a:stretch/>
        </p:blipFill>
        <p:spPr bwMode="auto">
          <a:xfrm>
            <a:off x="150168" y="379858"/>
            <a:ext cx="792088" cy="3763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9" name="组合 28"/>
          <p:cNvGrpSpPr/>
          <p:nvPr/>
        </p:nvGrpSpPr>
        <p:grpSpPr>
          <a:xfrm>
            <a:off x="323528" y="337220"/>
            <a:ext cx="3672408" cy="504056"/>
            <a:chOff x="323528" y="337220"/>
            <a:chExt cx="3672408" cy="504056"/>
          </a:xfrm>
        </p:grpSpPr>
        <p:sp>
          <p:nvSpPr>
            <p:cNvPr id="30" name="五边形 29"/>
            <p:cNvSpPr/>
            <p:nvPr/>
          </p:nvSpPr>
          <p:spPr>
            <a:xfrm>
              <a:off x="323528" y="337220"/>
              <a:ext cx="3672408" cy="504056"/>
            </a:xfrm>
            <a:prstGeom prst="homePlate">
              <a:avLst/>
            </a:prstGeom>
            <a:solidFill>
              <a:srgbClr val="013B6D"/>
            </a:solidFill>
            <a:ln>
              <a:solidFill>
                <a:srgbClr val="013B6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395536" y="337220"/>
              <a:ext cx="345638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 smtClean="0">
                  <a:solidFill>
                    <a:schemeClr val="bg1"/>
                  </a:solidFill>
                  <a:latin typeface="Times New Roman" pitchFamily="18" charset="0"/>
                  <a:ea typeface="微软雅黑" pitchFamily="34" charset="-122"/>
                  <a:cs typeface="Times New Roman" pitchFamily="18" charset="0"/>
                </a:rPr>
                <a:t>性能测试</a:t>
              </a:r>
              <a:endParaRPr lang="zh-CN" altLang="en-US" sz="2400" b="1" dirty="0">
                <a:solidFill>
                  <a:schemeClr val="bg1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endParaRPr>
            </a:p>
          </p:txBody>
        </p:sp>
      </p:grpSp>
      <p:pic>
        <p:nvPicPr>
          <p:cNvPr id="11" name="图片 10"/>
          <p:cNvPicPr/>
          <p:nvPr/>
        </p:nvPicPr>
        <p:blipFill rotWithShape="1">
          <a:blip r:embed="rId6"/>
          <a:srcRect l="3539" t="199" r="13055" b="12557"/>
          <a:stretch/>
        </p:blipFill>
        <p:spPr>
          <a:xfrm>
            <a:off x="467544" y="1489348"/>
            <a:ext cx="3816424" cy="3700264"/>
          </a:xfrm>
          <a:prstGeom prst="rect">
            <a:avLst/>
          </a:prstGeom>
        </p:spPr>
      </p:pic>
      <p:pic>
        <p:nvPicPr>
          <p:cNvPr id="12" name="图片 11"/>
          <p:cNvPicPr/>
          <p:nvPr/>
        </p:nvPicPr>
        <p:blipFill rotWithShape="1">
          <a:blip r:embed="rId7"/>
          <a:srcRect l="3032" r="12757" b="13148"/>
          <a:stretch/>
        </p:blipFill>
        <p:spPr>
          <a:xfrm>
            <a:off x="4932040" y="1489348"/>
            <a:ext cx="3887018" cy="3700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402353"/>
      </p:ext>
    </p:extLst>
  </p:cSld>
  <p:clrMapOvr>
    <a:masterClrMapping/>
  </p:clrMapOvr>
  <p:transition spd="slow" advClick="0" advTm="0">
    <p:pull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16" y="0"/>
            <a:ext cx="994792" cy="129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8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976" b="80781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0243"/>
          <a:stretch/>
        </p:blipFill>
        <p:spPr bwMode="auto">
          <a:xfrm>
            <a:off x="150168" y="379858"/>
            <a:ext cx="792088" cy="3763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9" name="组合 28"/>
          <p:cNvGrpSpPr/>
          <p:nvPr/>
        </p:nvGrpSpPr>
        <p:grpSpPr>
          <a:xfrm>
            <a:off x="323528" y="337220"/>
            <a:ext cx="3672408" cy="504056"/>
            <a:chOff x="323528" y="337220"/>
            <a:chExt cx="3672408" cy="504056"/>
          </a:xfrm>
        </p:grpSpPr>
        <p:sp>
          <p:nvSpPr>
            <p:cNvPr id="30" name="五边形 29"/>
            <p:cNvSpPr/>
            <p:nvPr/>
          </p:nvSpPr>
          <p:spPr>
            <a:xfrm>
              <a:off x="323528" y="337220"/>
              <a:ext cx="3672408" cy="504056"/>
            </a:xfrm>
            <a:prstGeom prst="homePlate">
              <a:avLst/>
            </a:prstGeom>
            <a:solidFill>
              <a:srgbClr val="013B6D"/>
            </a:solidFill>
            <a:ln>
              <a:solidFill>
                <a:srgbClr val="013B6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395536" y="337220"/>
              <a:ext cx="345638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 smtClean="0">
                  <a:solidFill>
                    <a:schemeClr val="bg1"/>
                  </a:solidFill>
                  <a:latin typeface="Times New Roman" pitchFamily="18" charset="0"/>
                  <a:ea typeface="微软雅黑" pitchFamily="34" charset="-122"/>
                  <a:cs typeface="Times New Roman" pitchFamily="18" charset="0"/>
                </a:rPr>
                <a:t>性能测试</a:t>
              </a:r>
              <a:endParaRPr lang="zh-CN" altLang="en-US" sz="2400" b="1" dirty="0">
                <a:solidFill>
                  <a:schemeClr val="bg1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endParaRPr>
            </a:p>
          </p:txBody>
        </p:sp>
      </p:grpSp>
      <p:pic>
        <p:nvPicPr>
          <p:cNvPr id="10" name="图片 9"/>
          <p:cNvPicPr/>
          <p:nvPr/>
        </p:nvPicPr>
        <p:blipFill rotWithShape="1">
          <a:blip r:embed="rId6"/>
          <a:srcRect l="3682" t="-3804" r="14893" b="3528"/>
          <a:stretch/>
        </p:blipFill>
        <p:spPr>
          <a:xfrm>
            <a:off x="395536" y="1141896"/>
            <a:ext cx="3888432" cy="4235884"/>
          </a:xfrm>
          <a:prstGeom prst="rect">
            <a:avLst/>
          </a:prstGeom>
        </p:spPr>
      </p:pic>
      <p:pic>
        <p:nvPicPr>
          <p:cNvPr id="13" name="图片 12"/>
          <p:cNvPicPr/>
          <p:nvPr/>
        </p:nvPicPr>
        <p:blipFill rotWithShape="1">
          <a:blip r:embed="rId7"/>
          <a:srcRect l="3592" t="1712" r="8190" b="2406"/>
          <a:stretch/>
        </p:blipFill>
        <p:spPr>
          <a:xfrm>
            <a:off x="4788024" y="1295400"/>
            <a:ext cx="3960440" cy="4082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314306"/>
      </p:ext>
    </p:extLst>
  </p:cSld>
  <p:clrMapOvr>
    <a:masterClrMapping/>
  </p:clrMapOvr>
  <p:transition spd="slow" advClick="0" advTm="0">
    <p:pull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16" y="0"/>
            <a:ext cx="994792" cy="129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8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976" b="80781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0243"/>
          <a:stretch/>
        </p:blipFill>
        <p:spPr bwMode="auto">
          <a:xfrm>
            <a:off x="150168" y="379858"/>
            <a:ext cx="792088" cy="3763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9" name="组合 28"/>
          <p:cNvGrpSpPr/>
          <p:nvPr/>
        </p:nvGrpSpPr>
        <p:grpSpPr>
          <a:xfrm>
            <a:off x="323528" y="337220"/>
            <a:ext cx="3672408" cy="504056"/>
            <a:chOff x="323528" y="337220"/>
            <a:chExt cx="3672408" cy="504056"/>
          </a:xfrm>
        </p:grpSpPr>
        <p:sp>
          <p:nvSpPr>
            <p:cNvPr id="30" name="五边形 29"/>
            <p:cNvSpPr/>
            <p:nvPr/>
          </p:nvSpPr>
          <p:spPr>
            <a:xfrm>
              <a:off x="323528" y="337220"/>
              <a:ext cx="3672408" cy="504056"/>
            </a:xfrm>
            <a:prstGeom prst="homePlate">
              <a:avLst/>
            </a:prstGeom>
            <a:solidFill>
              <a:srgbClr val="013B6D"/>
            </a:solidFill>
            <a:ln>
              <a:solidFill>
                <a:srgbClr val="013B6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395536" y="337220"/>
              <a:ext cx="345638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 smtClean="0">
                  <a:solidFill>
                    <a:schemeClr val="bg1"/>
                  </a:solidFill>
                  <a:latin typeface="Times New Roman" pitchFamily="18" charset="0"/>
                  <a:ea typeface="微软雅黑" pitchFamily="34" charset="-122"/>
                  <a:cs typeface="Times New Roman" pitchFamily="18" charset="0"/>
                </a:rPr>
                <a:t>性能测试</a:t>
              </a:r>
              <a:endParaRPr lang="zh-CN" altLang="en-US" sz="2400" b="1" dirty="0">
                <a:solidFill>
                  <a:schemeClr val="bg1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endParaRPr>
            </a:p>
          </p:txBody>
        </p:sp>
      </p:grpSp>
      <p:pic>
        <p:nvPicPr>
          <p:cNvPr id="9" name="图片 8"/>
          <p:cNvPicPr/>
          <p:nvPr/>
        </p:nvPicPr>
        <p:blipFill rotWithShape="1">
          <a:blip r:embed="rId6"/>
          <a:srcRect t="24314" r="37067" b="7350"/>
          <a:stretch/>
        </p:blipFill>
        <p:spPr>
          <a:xfrm>
            <a:off x="546212" y="1201316"/>
            <a:ext cx="3737756" cy="3888432"/>
          </a:xfrm>
          <a:prstGeom prst="rect">
            <a:avLst/>
          </a:prstGeom>
        </p:spPr>
      </p:pic>
      <p:pic>
        <p:nvPicPr>
          <p:cNvPr id="11" name="图片 10"/>
          <p:cNvPicPr/>
          <p:nvPr/>
        </p:nvPicPr>
        <p:blipFill rotWithShape="1">
          <a:blip r:embed="rId7"/>
          <a:srcRect l="2952" t="25559" r="37874" b="1"/>
          <a:stretch/>
        </p:blipFill>
        <p:spPr>
          <a:xfrm>
            <a:off x="4716016" y="1201316"/>
            <a:ext cx="3960440" cy="3888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528442"/>
      </p:ext>
    </p:extLst>
  </p:cSld>
  <p:clrMapOvr>
    <a:masterClrMapping/>
  </p:clrMapOvr>
  <p:transition spd="slow" advClick="0" advTm="0">
    <p:pull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16" y="0"/>
            <a:ext cx="994792" cy="129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8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976" b="80781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0243"/>
          <a:stretch/>
        </p:blipFill>
        <p:spPr bwMode="auto">
          <a:xfrm>
            <a:off x="150168" y="379858"/>
            <a:ext cx="792088" cy="3763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9" name="组合 28"/>
          <p:cNvGrpSpPr/>
          <p:nvPr/>
        </p:nvGrpSpPr>
        <p:grpSpPr>
          <a:xfrm>
            <a:off x="323528" y="337220"/>
            <a:ext cx="3672408" cy="504056"/>
            <a:chOff x="323528" y="337220"/>
            <a:chExt cx="3672408" cy="504056"/>
          </a:xfrm>
        </p:grpSpPr>
        <p:sp>
          <p:nvSpPr>
            <p:cNvPr id="30" name="五边形 29"/>
            <p:cNvSpPr/>
            <p:nvPr/>
          </p:nvSpPr>
          <p:spPr>
            <a:xfrm>
              <a:off x="323528" y="337220"/>
              <a:ext cx="3672408" cy="504056"/>
            </a:xfrm>
            <a:prstGeom prst="homePlate">
              <a:avLst/>
            </a:prstGeom>
            <a:solidFill>
              <a:srgbClr val="013B6D"/>
            </a:solidFill>
            <a:ln>
              <a:solidFill>
                <a:srgbClr val="013B6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395536" y="337220"/>
              <a:ext cx="345638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 smtClean="0">
                  <a:solidFill>
                    <a:schemeClr val="bg1"/>
                  </a:solidFill>
                  <a:latin typeface="Times New Roman" pitchFamily="18" charset="0"/>
                  <a:ea typeface="微软雅黑" pitchFamily="34" charset="-122"/>
                  <a:cs typeface="Times New Roman" pitchFamily="18" charset="0"/>
                </a:rPr>
                <a:t>性能测试</a:t>
              </a:r>
              <a:endParaRPr lang="zh-CN" altLang="en-US" sz="2400" b="1" dirty="0">
                <a:solidFill>
                  <a:schemeClr val="bg1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endParaRPr>
            </a:p>
          </p:txBody>
        </p:sp>
      </p:grpSp>
      <p:pic>
        <p:nvPicPr>
          <p:cNvPr id="10" name="图片 9"/>
          <p:cNvPicPr/>
          <p:nvPr/>
        </p:nvPicPr>
        <p:blipFill rotWithShape="1">
          <a:blip r:embed="rId6"/>
          <a:srcRect l="30000" t="231" r="6806"/>
          <a:stretch/>
        </p:blipFill>
        <p:spPr>
          <a:xfrm>
            <a:off x="150168" y="1129308"/>
            <a:ext cx="8886328" cy="4248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34476"/>
      </p:ext>
    </p:extLst>
  </p:cSld>
  <p:clrMapOvr>
    <a:masterClrMapping/>
  </p:clrMapOvr>
  <p:transition spd="slow" advClick="0" advTm="0">
    <p:pull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3B6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095852" y="554985"/>
            <a:ext cx="1107996" cy="646331"/>
          </a:xfrm>
          <a:prstGeom prst="rect">
            <a:avLst/>
          </a:prstGeom>
        </p:spPr>
        <p:txBody>
          <a:bodyPr vert="horz" wrap="none">
            <a:spAutoFit/>
          </a:bodyPr>
          <a:lstStyle/>
          <a:p>
            <a:r>
              <a:rPr lang="zh-CN" altLang="en-US" sz="36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绪论</a:t>
            </a:r>
          </a:p>
        </p:txBody>
      </p:sp>
      <p:sp>
        <p:nvSpPr>
          <p:cNvPr id="5" name="Freeform 5"/>
          <p:cNvSpPr>
            <a:spLocks noEditPoints="1"/>
          </p:cNvSpPr>
          <p:nvPr/>
        </p:nvSpPr>
        <p:spPr bwMode="auto">
          <a:xfrm>
            <a:off x="4395941" y="2087257"/>
            <a:ext cx="366713" cy="368300"/>
          </a:xfrm>
          <a:custGeom>
            <a:avLst/>
            <a:gdLst>
              <a:gd name="T0" fmla="*/ 721 w 1441"/>
              <a:gd name="T1" fmla="*/ 0 h 1441"/>
              <a:gd name="T2" fmla="*/ 1441 w 1441"/>
              <a:gd name="T3" fmla="*/ 721 h 1441"/>
              <a:gd name="T4" fmla="*/ 721 w 1441"/>
              <a:gd name="T5" fmla="*/ 1441 h 1441"/>
              <a:gd name="T6" fmla="*/ 0 w 1441"/>
              <a:gd name="T7" fmla="*/ 721 h 1441"/>
              <a:gd name="T8" fmla="*/ 721 w 1441"/>
              <a:gd name="T9" fmla="*/ 0 h 1441"/>
              <a:gd name="T10" fmla="*/ 721 w 1441"/>
              <a:gd name="T11" fmla="*/ 186 h 1441"/>
              <a:gd name="T12" fmla="*/ 1255 w 1441"/>
              <a:gd name="T13" fmla="*/ 721 h 1441"/>
              <a:gd name="T14" fmla="*/ 721 w 1441"/>
              <a:gd name="T15" fmla="*/ 1255 h 1441"/>
              <a:gd name="T16" fmla="*/ 186 w 1441"/>
              <a:gd name="T17" fmla="*/ 721 h 1441"/>
              <a:gd name="T18" fmla="*/ 721 w 1441"/>
              <a:gd name="T19" fmla="*/ 186 h 1441"/>
              <a:gd name="T20" fmla="*/ 305 w 1441"/>
              <a:gd name="T21" fmla="*/ 928 h 1441"/>
              <a:gd name="T22" fmla="*/ 751 w 1441"/>
              <a:gd name="T23" fmla="*/ 928 h 1441"/>
              <a:gd name="T24" fmla="*/ 751 w 1441"/>
              <a:gd name="T25" fmla="*/ 1135 h 1441"/>
              <a:gd name="T26" fmla="*/ 1197 w 1441"/>
              <a:gd name="T27" fmla="*/ 721 h 1441"/>
              <a:gd name="T28" fmla="*/ 751 w 1441"/>
              <a:gd name="T29" fmla="*/ 306 h 1441"/>
              <a:gd name="T30" fmla="*/ 751 w 1441"/>
              <a:gd name="T31" fmla="*/ 513 h 1441"/>
              <a:gd name="T32" fmla="*/ 305 w 1441"/>
              <a:gd name="T33" fmla="*/ 513 h 1441"/>
              <a:gd name="T34" fmla="*/ 305 w 1441"/>
              <a:gd name="T35" fmla="*/ 928 h 14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441" h="1441">
                <a:moveTo>
                  <a:pt x="721" y="0"/>
                </a:moveTo>
                <a:cubicBezTo>
                  <a:pt x="1119" y="0"/>
                  <a:pt x="1441" y="323"/>
                  <a:pt x="1441" y="721"/>
                </a:cubicBezTo>
                <a:cubicBezTo>
                  <a:pt x="1441" y="1119"/>
                  <a:pt x="1119" y="1441"/>
                  <a:pt x="721" y="1441"/>
                </a:cubicBezTo>
                <a:cubicBezTo>
                  <a:pt x="323" y="1441"/>
                  <a:pt x="0" y="1119"/>
                  <a:pt x="0" y="721"/>
                </a:cubicBezTo>
                <a:cubicBezTo>
                  <a:pt x="0" y="323"/>
                  <a:pt x="323" y="0"/>
                  <a:pt x="721" y="0"/>
                </a:cubicBezTo>
                <a:close/>
                <a:moveTo>
                  <a:pt x="721" y="186"/>
                </a:moveTo>
                <a:cubicBezTo>
                  <a:pt x="1016" y="186"/>
                  <a:pt x="1255" y="426"/>
                  <a:pt x="1255" y="721"/>
                </a:cubicBezTo>
                <a:cubicBezTo>
                  <a:pt x="1255" y="1016"/>
                  <a:pt x="1016" y="1255"/>
                  <a:pt x="721" y="1255"/>
                </a:cubicBezTo>
                <a:cubicBezTo>
                  <a:pt x="426" y="1255"/>
                  <a:pt x="186" y="1016"/>
                  <a:pt x="186" y="721"/>
                </a:cubicBezTo>
                <a:cubicBezTo>
                  <a:pt x="186" y="426"/>
                  <a:pt x="426" y="186"/>
                  <a:pt x="721" y="186"/>
                </a:cubicBezTo>
                <a:close/>
                <a:moveTo>
                  <a:pt x="305" y="928"/>
                </a:moveTo>
                <a:lnTo>
                  <a:pt x="751" y="928"/>
                </a:lnTo>
                <a:lnTo>
                  <a:pt x="751" y="1135"/>
                </a:lnTo>
                <a:lnTo>
                  <a:pt x="1197" y="721"/>
                </a:lnTo>
                <a:lnTo>
                  <a:pt x="751" y="306"/>
                </a:lnTo>
                <a:lnTo>
                  <a:pt x="751" y="513"/>
                </a:lnTo>
                <a:lnTo>
                  <a:pt x="305" y="513"/>
                </a:lnTo>
                <a:lnTo>
                  <a:pt x="305" y="928"/>
                </a:lnTo>
                <a:close/>
              </a:path>
            </a:pathLst>
          </a:custGeom>
          <a:solidFill>
            <a:srgbClr val="F8F8F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4899997" y="2035795"/>
            <a:ext cx="13484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背      景</a:t>
            </a:r>
            <a:endParaRPr lang="zh-CN" altLang="en-US" sz="24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" name="Freeform 5"/>
          <p:cNvSpPr>
            <a:spLocks noEditPoints="1"/>
          </p:cNvSpPr>
          <p:nvPr/>
        </p:nvSpPr>
        <p:spPr bwMode="auto">
          <a:xfrm>
            <a:off x="4395941" y="2908962"/>
            <a:ext cx="366713" cy="368300"/>
          </a:xfrm>
          <a:custGeom>
            <a:avLst/>
            <a:gdLst>
              <a:gd name="T0" fmla="*/ 721 w 1441"/>
              <a:gd name="T1" fmla="*/ 0 h 1441"/>
              <a:gd name="T2" fmla="*/ 1441 w 1441"/>
              <a:gd name="T3" fmla="*/ 721 h 1441"/>
              <a:gd name="T4" fmla="*/ 721 w 1441"/>
              <a:gd name="T5" fmla="*/ 1441 h 1441"/>
              <a:gd name="T6" fmla="*/ 0 w 1441"/>
              <a:gd name="T7" fmla="*/ 721 h 1441"/>
              <a:gd name="T8" fmla="*/ 721 w 1441"/>
              <a:gd name="T9" fmla="*/ 0 h 1441"/>
              <a:gd name="T10" fmla="*/ 721 w 1441"/>
              <a:gd name="T11" fmla="*/ 186 h 1441"/>
              <a:gd name="T12" fmla="*/ 1255 w 1441"/>
              <a:gd name="T13" fmla="*/ 721 h 1441"/>
              <a:gd name="T14" fmla="*/ 721 w 1441"/>
              <a:gd name="T15" fmla="*/ 1255 h 1441"/>
              <a:gd name="T16" fmla="*/ 186 w 1441"/>
              <a:gd name="T17" fmla="*/ 721 h 1441"/>
              <a:gd name="T18" fmla="*/ 721 w 1441"/>
              <a:gd name="T19" fmla="*/ 186 h 1441"/>
              <a:gd name="T20" fmla="*/ 305 w 1441"/>
              <a:gd name="T21" fmla="*/ 928 h 1441"/>
              <a:gd name="T22" fmla="*/ 751 w 1441"/>
              <a:gd name="T23" fmla="*/ 928 h 1441"/>
              <a:gd name="T24" fmla="*/ 751 w 1441"/>
              <a:gd name="T25" fmla="*/ 1135 h 1441"/>
              <a:gd name="T26" fmla="*/ 1197 w 1441"/>
              <a:gd name="T27" fmla="*/ 721 h 1441"/>
              <a:gd name="T28" fmla="*/ 751 w 1441"/>
              <a:gd name="T29" fmla="*/ 306 h 1441"/>
              <a:gd name="T30" fmla="*/ 751 w 1441"/>
              <a:gd name="T31" fmla="*/ 513 h 1441"/>
              <a:gd name="T32" fmla="*/ 305 w 1441"/>
              <a:gd name="T33" fmla="*/ 513 h 1441"/>
              <a:gd name="T34" fmla="*/ 305 w 1441"/>
              <a:gd name="T35" fmla="*/ 928 h 14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441" h="1441">
                <a:moveTo>
                  <a:pt x="721" y="0"/>
                </a:moveTo>
                <a:cubicBezTo>
                  <a:pt x="1119" y="0"/>
                  <a:pt x="1441" y="323"/>
                  <a:pt x="1441" y="721"/>
                </a:cubicBezTo>
                <a:cubicBezTo>
                  <a:pt x="1441" y="1119"/>
                  <a:pt x="1119" y="1441"/>
                  <a:pt x="721" y="1441"/>
                </a:cubicBezTo>
                <a:cubicBezTo>
                  <a:pt x="323" y="1441"/>
                  <a:pt x="0" y="1119"/>
                  <a:pt x="0" y="721"/>
                </a:cubicBezTo>
                <a:cubicBezTo>
                  <a:pt x="0" y="323"/>
                  <a:pt x="323" y="0"/>
                  <a:pt x="721" y="0"/>
                </a:cubicBezTo>
                <a:close/>
                <a:moveTo>
                  <a:pt x="721" y="186"/>
                </a:moveTo>
                <a:cubicBezTo>
                  <a:pt x="1016" y="186"/>
                  <a:pt x="1255" y="426"/>
                  <a:pt x="1255" y="721"/>
                </a:cubicBezTo>
                <a:cubicBezTo>
                  <a:pt x="1255" y="1016"/>
                  <a:pt x="1016" y="1255"/>
                  <a:pt x="721" y="1255"/>
                </a:cubicBezTo>
                <a:cubicBezTo>
                  <a:pt x="426" y="1255"/>
                  <a:pt x="186" y="1016"/>
                  <a:pt x="186" y="721"/>
                </a:cubicBezTo>
                <a:cubicBezTo>
                  <a:pt x="186" y="426"/>
                  <a:pt x="426" y="186"/>
                  <a:pt x="721" y="186"/>
                </a:cubicBezTo>
                <a:close/>
                <a:moveTo>
                  <a:pt x="305" y="928"/>
                </a:moveTo>
                <a:lnTo>
                  <a:pt x="751" y="928"/>
                </a:lnTo>
                <a:lnTo>
                  <a:pt x="751" y="1135"/>
                </a:lnTo>
                <a:lnTo>
                  <a:pt x="1197" y="721"/>
                </a:lnTo>
                <a:lnTo>
                  <a:pt x="751" y="306"/>
                </a:lnTo>
                <a:lnTo>
                  <a:pt x="751" y="513"/>
                </a:lnTo>
                <a:lnTo>
                  <a:pt x="305" y="513"/>
                </a:lnTo>
                <a:lnTo>
                  <a:pt x="305" y="928"/>
                </a:lnTo>
                <a:close/>
              </a:path>
            </a:pathLst>
          </a:custGeom>
          <a:solidFill>
            <a:srgbClr val="F8F8F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4899997" y="2857500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主要成果</a:t>
            </a:r>
            <a:endParaRPr lang="zh-CN" altLang="en-US" sz="24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" name="Freeform 5"/>
          <p:cNvSpPr>
            <a:spLocks noEditPoints="1"/>
          </p:cNvSpPr>
          <p:nvPr/>
        </p:nvSpPr>
        <p:spPr bwMode="auto">
          <a:xfrm>
            <a:off x="1498119" y="1555122"/>
            <a:ext cx="2303462" cy="2306637"/>
          </a:xfrm>
          <a:custGeom>
            <a:avLst/>
            <a:gdLst>
              <a:gd name="T0" fmla="*/ 2192287 w 3543"/>
              <a:gd name="T1" fmla="*/ 1153644 h 3543"/>
              <a:gd name="T2" fmla="*/ 111175 w 3543"/>
              <a:gd name="T3" fmla="*/ 1153644 h 3543"/>
              <a:gd name="T4" fmla="*/ 1151406 w 3543"/>
              <a:gd name="T5" fmla="*/ 0 h 3543"/>
              <a:gd name="T6" fmla="*/ 1151406 w 3543"/>
              <a:gd name="T7" fmla="*/ 2306637 h 3543"/>
              <a:gd name="T8" fmla="*/ 1151406 w 3543"/>
              <a:gd name="T9" fmla="*/ 0 h 3543"/>
              <a:gd name="T10" fmla="*/ 1236575 w 3543"/>
              <a:gd name="T11" fmla="*/ 1578774 h 3543"/>
              <a:gd name="T12" fmla="*/ 1036330 w 3543"/>
              <a:gd name="T13" fmla="*/ 1668617 h 3543"/>
              <a:gd name="T14" fmla="*/ 843888 w 3543"/>
              <a:gd name="T15" fmla="*/ 440755 h 3543"/>
              <a:gd name="T16" fmla="*/ 886147 w 3543"/>
              <a:gd name="T17" fmla="*/ 468749 h 3543"/>
              <a:gd name="T18" fmla="*/ 1169610 w 3543"/>
              <a:gd name="T19" fmla="*/ 399088 h 3543"/>
              <a:gd name="T20" fmla="*/ 799028 w 3543"/>
              <a:gd name="T21" fmla="*/ 450520 h 3543"/>
              <a:gd name="T22" fmla="*/ 878995 w 3543"/>
              <a:gd name="T23" fmla="*/ 529296 h 3543"/>
              <a:gd name="T24" fmla="*/ 862092 w 3543"/>
              <a:gd name="T25" fmla="*/ 1126951 h 3543"/>
              <a:gd name="T26" fmla="*/ 782124 w 3543"/>
              <a:gd name="T27" fmla="*/ 1048826 h 3543"/>
              <a:gd name="T28" fmla="*/ 799028 w 3543"/>
              <a:gd name="T29" fmla="*/ 450520 h 3543"/>
              <a:gd name="T30" fmla="*/ 1098094 w 3543"/>
              <a:gd name="T31" fmla="*/ 654947 h 3543"/>
              <a:gd name="T32" fmla="*/ 1438770 w 3543"/>
              <a:gd name="T33" fmla="*/ 615884 h 3543"/>
              <a:gd name="T34" fmla="*/ 1061036 w 3543"/>
              <a:gd name="T35" fmla="*/ 630858 h 3543"/>
              <a:gd name="T36" fmla="*/ 1079890 w 3543"/>
              <a:gd name="T37" fmla="*/ 681640 h 3543"/>
              <a:gd name="T38" fmla="*/ 1096794 w 3543"/>
              <a:gd name="T39" fmla="*/ 1301430 h 3543"/>
              <a:gd name="T40" fmla="*/ 1016176 w 3543"/>
              <a:gd name="T41" fmla="*/ 1277342 h 3543"/>
              <a:gd name="T42" fmla="*/ 999272 w 3543"/>
              <a:gd name="T43" fmla="*/ 657551 h 3543"/>
              <a:gd name="T44" fmla="*/ 1127351 w 3543"/>
              <a:gd name="T45" fmla="*/ 707030 h 3543"/>
              <a:gd name="T46" fmla="*/ 1533041 w 3543"/>
              <a:gd name="T47" fmla="*/ 707030 h 3543"/>
              <a:gd name="T48" fmla="*/ 1477778 w 3543"/>
              <a:gd name="T49" fmla="*/ 1266925 h 3543"/>
              <a:gd name="T50" fmla="*/ 1127351 w 3543"/>
              <a:gd name="T51" fmla="*/ 707030 h 3543"/>
              <a:gd name="T52" fmla="*/ 1468676 w 3543"/>
              <a:gd name="T53" fmla="*/ 753254 h 3543"/>
              <a:gd name="T54" fmla="*/ 1194966 w 3543"/>
              <a:gd name="T55" fmla="*/ 912759 h 3543"/>
              <a:gd name="T56" fmla="*/ 910202 w 3543"/>
              <a:gd name="T57" fmla="*/ 516275 h 3543"/>
              <a:gd name="T58" fmla="*/ 1315242 w 3543"/>
              <a:gd name="T59" fmla="*/ 516926 h 3543"/>
              <a:gd name="T60" fmla="*/ 983669 w 3543"/>
              <a:gd name="T61" fmla="*/ 573567 h 3543"/>
              <a:gd name="T62" fmla="*/ 951812 w 3543"/>
              <a:gd name="T63" fmla="*/ 1115884 h 3543"/>
              <a:gd name="T64" fmla="*/ 910202 w 3543"/>
              <a:gd name="T65" fmla="*/ 516275 h 3543"/>
              <a:gd name="T66" fmla="*/ 724261 w 3543"/>
              <a:gd name="T67" fmla="*/ 800780 h 3543"/>
              <a:gd name="T68" fmla="*/ 659247 w 3543"/>
              <a:gd name="T69" fmla="*/ 686848 h 3543"/>
              <a:gd name="T70" fmla="*/ 551323 w 3543"/>
              <a:gd name="T71" fmla="*/ 1398435 h 3543"/>
              <a:gd name="T72" fmla="*/ 629990 w 3543"/>
              <a:gd name="T73" fmla="*/ 1501951 h 3543"/>
              <a:gd name="T74" fmla="*/ 436247 w 3543"/>
              <a:gd name="T75" fmla="*/ 1748695 h 3543"/>
              <a:gd name="T76" fmla="*/ 1891270 w 3543"/>
              <a:gd name="T77" fmla="*/ 1654945 h 3543"/>
              <a:gd name="T78" fmla="*/ 1767743 w 3543"/>
              <a:gd name="T79" fmla="*/ 1398435 h 3543"/>
              <a:gd name="T80" fmla="*/ 1660469 w 3543"/>
              <a:gd name="T81" fmla="*/ 686848 h 3543"/>
              <a:gd name="T82" fmla="*/ 1595455 w 3543"/>
              <a:gd name="T83" fmla="*/ 800780 h 3543"/>
              <a:gd name="T84" fmla="*/ 1665020 w 3543"/>
              <a:gd name="T85" fmla="*/ 1414711 h 3543"/>
              <a:gd name="T86" fmla="*/ 654045 w 3543"/>
              <a:gd name="T87" fmla="*/ 800780 h 3543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3543" h="3543">
                <a:moveTo>
                  <a:pt x="1771" y="171"/>
                </a:moveTo>
                <a:cubicBezTo>
                  <a:pt x="2655" y="171"/>
                  <a:pt x="3372" y="888"/>
                  <a:pt x="3372" y="1772"/>
                </a:cubicBezTo>
                <a:cubicBezTo>
                  <a:pt x="3372" y="2655"/>
                  <a:pt x="2655" y="3372"/>
                  <a:pt x="1771" y="3372"/>
                </a:cubicBezTo>
                <a:cubicBezTo>
                  <a:pt x="888" y="3372"/>
                  <a:pt x="171" y="2655"/>
                  <a:pt x="171" y="1772"/>
                </a:cubicBezTo>
                <a:cubicBezTo>
                  <a:pt x="171" y="888"/>
                  <a:pt x="888" y="171"/>
                  <a:pt x="1771" y="171"/>
                </a:cubicBezTo>
                <a:close/>
                <a:moveTo>
                  <a:pt x="1771" y="0"/>
                </a:moveTo>
                <a:cubicBezTo>
                  <a:pt x="2750" y="0"/>
                  <a:pt x="3543" y="793"/>
                  <a:pt x="3543" y="1772"/>
                </a:cubicBezTo>
                <a:cubicBezTo>
                  <a:pt x="3543" y="2750"/>
                  <a:pt x="2750" y="3543"/>
                  <a:pt x="1771" y="3543"/>
                </a:cubicBezTo>
                <a:cubicBezTo>
                  <a:pt x="793" y="3543"/>
                  <a:pt x="0" y="2750"/>
                  <a:pt x="0" y="1772"/>
                </a:cubicBezTo>
                <a:cubicBezTo>
                  <a:pt x="0" y="793"/>
                  <a:pt x="793" y="0"/>
                  <a:pt x="1771" y="0"/>
                </a:cubicBezTo>
                <a:close/>
                <a:moveTo>
                  <a:pt x="1664" y="2425"/>
                </a:moveTo>
                <a:lnTo>
                  <a:pt x="1902" y="2425"/>
                </a:lnTo>
                <a:lnTo>
                  <a:pt x="1985" y="2563"/>
                </a:lnTo>
                <a:lnTo>
                  <a:pt x="1594" y="2563"/>
                </a:lnTo>
                <a:lnTo>
                  <a:pt x="1664" y="2425"/>
                </a:lnTo>
                <a:close/>
                <a:moveTo>
                  <a:pt x="1298" y="677"/>
                </a:moveTo>
                <a:lnTo>
                  <a:pt x="1355" y="713"/>
                </a:lnTo>
                <a:cubicBezTo>
                  <a:pt x="1358" y="715"/>
                  <a:pt x="1361" y="717"/>
                  <a:pt x="1363" y="720"/>
                </a:cubicBezTo>
                <a:lnTo>
                  <a:pt x="1878" y="654"/>
                </a:lnTo>
                <a:cubicBezTo>
                  <a:pt x="1866" y="625"/>
                  <a:pt x="1835" y="608"/>
                  <a:pt x="1799" y="613"/>
                </a:cubicBezTo>
                <a:lnTo>
                  <a:pt x="1298" y="677"/>
                </a:lnTo>
                <a:close/>
                <a:moveTo>
                  <a:pt x="1229" y="692"/>
                </a:moveTo>
                <a:lnTo>
                  <a:pt x="1326" y="755"/>
                </a:lnTo>
                <a:cubicBezTo>
                  <a:pt x="1341" y="764"/>
                  <a:pt x="1352" y="790"/>
                  <a:pt x="1352" y="813"/>
                </a:cubicBezTo>
                <a:lnTo>
                  <a:pt x="1352" y="1706"/>
                </a:lnTo>
                <a:cubicBezTo>
                  <a:pt x="1352" y="1729"/>
                  <a:pt x="1341" y="1740"/>
                  <a:pt x="1326" y="1731"/>
                </a:cubicBezTo>
                <a:lnTo>
                  <a:pt x="1229" y="1669"/>
                </a:lnTo>
                <a:cubicBezTo>
                  <a:pt x="1215" y="1660"/>
                  <a:pt x="1203" y="1634"/>
                  <a:pt x="1203" y="1611"/>
                </a:cubicBezTo>
                <a:lnTo>
                  <a:pt x="1203" y="717"/>
                </a:lnTo>
                <a:cubicBezTo>
                  <a:pt x="1203" y="694"/>
                  <a:pt x="1215" y="683"/>
                  <a:pt x="1229" y="692"/>
                </a:cubicBezTo>
                <a:close/>
                <a:moveTo>
                  <a:pt x="1632" y="969"/>
                </a:moveTo>
                <a:lnTo>
                  <a:pt x="1689" y="1006"/>
                </a:lnTo>
                <a:cubicBezTo>
                  <a:pt x="1692" y="1008"/>
                  <a:pt x="1695" y="1010"/>
                  <a:pt x="1698" y="1012"/>
                </a:cubicBezTo>
                <a:lnTo>
                  <a:pt x="2213" y="946"/>
                </a:lnTo>
                <a:cubicBezTo>
                  <a:pt x="2200" y="918"/>
                  <a:pt x="2169" y="900"/>
                  <a:pt x="2134" y="905"/>
                </a:cubicBezTo>
                <a:lnTo>
                  <a:pt x="1632" y="969"/>
                </a:lnTo>
                <a:close/>
                <a:moveTo>
                  <a:pt x="1563" y="985"/>
                </a:moveTo>
                <a:lnTo>
                  <a:pt x="1661" y="1047"/>
                </a:lnTo>
                <a:cubicBezTo>
                  <a:pt x="1675" y="1056"/>
                  <a:pt x="1687" y="1082"/>
                  <a:pt x="1687" y="1105"/>
                </a:cubicBezTo>
                <a:lnTo>
                  <a:pt x="1687" y="1999"/>
                </a:lnTo>
                <a:cubicBezTo>
                  <a:pt x="1687" y="2022"/>
                  <a:pt x="1675" y="2033"/>
                  <a:pt x="1661" y="2024"/>
                </a:cubicBezTo>
                <a:lnTo>
                  <a:pt x="1563" y="1962"/>
                </a:lnTo>
                <a:cubicBezTo>
                  <a:pt x="1549" y="1952"/>
                  <a:pt x="1537" y="1926"/>
                  <a:pt x="1537" y="1903"/>
                </a:cubicBezTo>
                <a:lnTo>
                  <a:pt x="1537" y="1010"/>
                </a:lnTo>
                <a:cubicBezTo>
                  <a:pt x="1537" y="987"/>
                  <a:pt x="1549" y="976"/>
                  <a:pt x="1563" y="985"/>
                </a:cubicBezTo>
                <a:close/>
                <a:moveTo>
                  <a:pt x="1734" y="1086"/>
                </a:moveTo>
                <a:lnTo>
                  <a:pt x="2273" y="1017"/>
                </a:lnTo>
                <a:cubicBezTo>
                  <a:pt x="2320" y="1011"/>
                  <a:pt x="2358" y="1042"/>
                  <a:pt x="2358" y="1086"/>
                </a:cubicBezTo>
                <a:lnTo>
                  <a:pt x="2358" y="1855"/>
                </a:lnTo>
                <a:cubicBezTo>
                  <a:pt x="2358" y="1899"/>
                  <a:pt x="2320" y="1940"/>
                  <a:pt x="2273" y="1946"/>
                </a:cubicBezTo>
                <a:lnTo>
                  <a:pt x="1734" y="2015"/>
                </a:lnTo>
                <a:lnTo>
                  <a:pt x="1734" y="1086"/>
                </a:lnTo>
                <a:close/>
                <a:moveTo>
                  <a:pt x="1838" y="1211"/>
                </a:moveTo>
                <a:lnTo>
                  <a:pt x="2259" y="1157"/>
                </a:lnTo>
                <a:lnTo>
                  <a:pt x="2259" y="1347"/>
                </a:lnTo>
                <a:lnTo>
                  <a:pt x="1838" y="1402"/>
                </a:lnTo>
                <a:lnTo>
                  <a:pt x="1838" y="1211"/>
                </a:lnTo>
                <a:close/>
                <a:moveTo>
                  <a:pt x="1400" y="793"/>
                </a:moveTo>
                <a:lnTo>
                  <a:pt x="1939" y="724"/>
                </a:lnTo>
                <a:cubicBezTo>
                  <a:pt x="1985" y="718"/>
                  <a:pt x="2023" y="749"/>
                  <a:pt x="2023" y="794"/>
                </a:cubicBezTo>
                <a:lnTo>
                  <a:pt x="2023" y="816"/>
                </a:lnTo>
                <a:lnTo>
                  <a:pt x="1513" y="881"/>
                </a:lnTo>
                <a:cubicBezTo>
                  <a:pt x="1477" y="891"/>
                  <a:pt x="1462" y="915"/>
                  <a:pt x="1464" y="963"/>
                </a:cubicBezTo>
                <a:lnTo>
                  <a:pt x="1464" y="1714"/>
                </a:lnTo>
                <a:lnTo>
                  <a:pt x="1400" y="1723"/>
                </a:lnTo>
                <a:lnTo>
                  <a:pt x="1400" y="793"/>
                </a:lnTo>
                <a:close/>
                <a:moveTo>
                  <a:pt x="1006" y="1230"/>
                </a:moveTo>
                <a:lnTo>
                  <a:pt x="1114" y="1230"/>
                </a:lnTo>
                <a:lnTo>
                  <a:pt x="1114" y="1055"/>
                </a:lnTo>
                <a:lnTo>
                  <a:pt x="1014" y="1055"/>
                </a:lnTo>
                <a:cubicBezTo>
                  <a:pt x="923" y="1055"/>
                  <a:pt x="848" y="1130"/>
                  <a:pt x="848" y="1221"/>
                </a:cubicBezTo>
                <a:lnTo>
                  <a:pt x="848" y="2148"/>
                </a:lnTo>
                <a:cubicBezTo>
                  <a:pt x="848" y="2223"/>
                  <a:pt x="899" y="2287"/>
                  <a:pt x="969" y="2307"/>
                </a:cubicBezTo>
                <a:lnTo>
                  <a:pt x="671" y="2542"/>
                </a:lnTo>
                <a:lnTo>
                  <a:pt x="671" y="2686"/>
                </a:lnTo>
                <a:lnTo>
                  <a:pt x="2909" y="2686"/>
                </a:lnTo>
                <a:lnTo>
                  <a:pt x="2909" y="2542"/>
                </a:lnTo>
                <a:lnTo>
                  <a:pt x="2589" y="2309"/>
                </a:lnTo>
                <a:cubicBezTo>
                  <a:pt x="2663" y="2293"/>
                  <a:pt x="2719" y="2226"/>
                  <a:pt x="2719" y="2148"/>
                </a:cubicBezTo>
                <a:lnTo>
                  <a:pt x="2719" y="1221"/>
                </a:lnTo>
                <a:cubicBezTo>
                  <a:pt x="2719" y="1130"/>
                  <a:pt x="2645" y="1055"/>
                  <a:pt x="2554" y="1055"/>
                </a:cubicBezTo>
                <a:lnTo>
                  <a:pt x="2454" y="1055"/>
                </a:lnTo>
                <a:lnTo>
                  <a:pt x="2454" y="1230"/>
                </a:lnTo>
                <a:lnTo>
                  <a:pt x="2561" y="1230"/>
                </a:lnTo>
                <a:lnTo>
                  <a:pt x="2561" y="2173"/>
                </a:lnTo>
                <a:lnTo>
                  <a:pt x="1006" y="2173"/>
                </a:lnTo>
                <a:lnTo>
                  <a:pt x="1006" y="123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1571134"/>
      </p:ext>
    </p:extLst>
  </p:cSld>
  <p:clrMapOvr>
    <a:masterClrMapping/>
  </p:clrMapOvr>
  <p:transition spd="slow" advClick="0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6" grpId="0"/>
      <p:bldP spid="13" grpId="0" animBg="1"/>
      <p:bldP spid="14" grpId="0"/>
      <p:bldP spid="15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3B6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691680" y="987033"/>
            <a:ext cx="1659429" cy="646331"/>
          </a:xfrm>
          <a:prstGeom prst="rect">
            <a:avLst/>
          </a:prstGeom>
        </p:spPr>
        <p:txBody>
          <a:bodyPr vert="horz" wrap="none">
            <a:spAutoFit/>
          </a:bodyPr>
          <a:lstStyle/>
          <a:p>
            <a:pPr algn="ctr"/>
            <a:r>
              <a:rPr lang="zh-CN" altLang="en-US" sz="36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总    结</a:t>
            </a:r>
            <a:endParaRPr lang="zh-CN" altLang="en-US" sz="36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Freeform 5"/>
          <p:cNvSpPr>
            <a:spLocks noEditPoints="1"/>
          </p:cNvSpPr>
          <p:nvPr/>
        </p:nvSpPr>
        <p:spPr bwMode="auto">
          <a:xfrm>
            <a:off x="4395941" y="2692938"/>
            <a:ext cx="366713" cy="368300"/>
          </a:xfrm>
          <a:custGeom>
            <a:avLst/>
            <a:gdLst>
              <a:gd name="T0" fmla="*/ 721 w 1441"/>
              <a:gd name="T1" fmla="*/ 0 h 1441"/>
              <a:gd name="T2" fmla="*/ 1441 w 1441"/>
              <a:gd name="T3" fmla="*/ 721 h 1441"/>
              <a:gd name="T4" fmla="*/ 721 w 1441"/>
              <a:gd name="T5" fmla="*/ 1441 h 1441"/>
              <a:gd name="T6" fmla="*/ 0 w 1441"/>
              <a:gd name="T7" fmla="*/ 721 h 1441"/>
              <a:gd name="T8" fmla="*/ 721 w 1441"/>
              <a:gd name="T9" fmla="*/ 0 h 1441"/>
              <a:gd name="T10" fmla="*/ 721 w 1441"/>
              <a:gd name="T11" fmla="*/ 186 h 1441"/>
              <a:gd name="T12" fmla="*/ 1255 w 1441"/>
              <a:gd name="T13" fmla="*/ 721 h 1441"/>
              <a:gd name="T14" fmla="*/ 721 w 1441"/>
              <a:gd name="T15" fmla="*/ 1255 h 1441"/>
              <a:gd name="T16" fmla="*/ 186 w 1441"/>
              <a:gd name="T17" fmla="*/ 721 h 1441"/>
              <a:gd name="T18" fmla="*/ 721 w 1441"/>
              <a:gd name="T19" fmla="*/ 186 h 1441"/>
              <a:gd name="T20" fmla="*/ 305 w 1441"/>
              <a:gd name="T21" fmla="*/ 928 h 1441"/>
              <a:gd name="T22" fmla="*/ 751 w 1441"/>
              <a:gd name="T23" fmla="*/ 928 h 1441"/>
              <a:gd name="T24" fmla="*/ 751 w 1441"/>
              <a:gd name="T25" fmla="*/ 1135 h 1441"/>
              <a:gd name="T26" fmla="*/ 1197 w 1441"/>
              <a:gd name="T27" fmla="*/ 721 h 1441"/>
              <a:gd name="T28" fmla="*/ 751 w 1441"/>
              <a:gd name="T29" fmla="*/ 306 h 1441"/>
              <a:gd name="T30" fmla="*/ 751 w 1441"/>
              <a:gd name="T31" fmla="*/ 513 h 1441"/>
              <a:gd name="T32" fmla="*/ 305 w 1441"/>
              <a:gd name="T33" fmla="*/ 513 h 1441"/>
              <a:gd name="T34" fmla="*/ 305 w 1441"/>
              <a:gd name="T35" fmla="*/ 928 h 14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441" h="1441">
                <a:moveTo>
                  <a:pt x="721" y="0"/>
                </a:moveTo>
                <a:cubicBezTo>
                  <a:pt x="1119" y="0"/>
                  <a:pt x="1441" y="323"/>
                  <a:pt x="1441" y="721"/>
                </a:cubicBezTo>
                <a:cubicBezTo>
                  <a:pt x="1441" y="1119"/>
                  <a:pt x="1119" y="1441"/>
                  <a:pt x="721" y="1441"/>
                </a:cubicBezTo>
                <a:cubicBezTo>
                  <a:pt x="323" y="1441"/>
                  <a:pt x="0" y="1119"/>
                  <a:pt x="0" y="721"/>
                </a:cubicBezTo>
                <a:cubicBezTo>
                  <a:pt x="0" y="323"/>
                  <a:pt x="323" y="0"/>
                  <a:pt x="721" y="0"/>
                </a:cubicBezTo>
                <a:close/>
                <a:moveTo>
                  <a:pt x="721" y="186"/>
                </a:moveTo>
                <a:cubicBezTo>
                  <a:pt x="1016" y="186"/>
                  <a:pt x="1255" y="426"/>
                  <a:pt x="1255" y="721"/>
                </a:cubicBezTo>
                <a:cubicBezTo>
                  <a:pt x="1255" y="1016"/>
                  <a:pt x="1016" y="1255"/>
                  <a:pt x="721" y="1255"/>
                </a:cubicBezTo>
                <a:cubicBezTo>
                  <a:pt x="426" y="1255"/>
                  <a:pt x="186" y="1016"/>
                  <a:pt x="186" y="721"/>
                </a:cubicBezTo>
                <a:cubicBezTo>
                  <a:pt x="186" y="426"/>
                  <a:pt x="426" y="186"/>
                  <a:pt x="721" y="186"/>
                </a:cubicBezTo>
                <a:close/>
                <a:moveTo>
                  <a:pt x="305" y="928"/>
                </a:moveTo>
                <a:lnTo>
                  <a:pt x="751" y="928"/>
                </a:lnTo>
                <a:lnTo>
                  <a:pt x="751" y="1135"/>
                </a:lnTo>
                <a:lnTo>
                  <a:pt x="1197" y="721"/>
                </a:lnTo>
                <a:lnTo>
                  <a:pt x="751" y="306"/>
                </a:lnTo>
                <a:lnTo>
                  <a:pt x="751" y="513"/>
                </a:lnTo>
                <a:lnTo>
                  <a:pt x="305" y="513"/>
                </a:lnTo>
                <a:lnTo>
                  <a:pt x="305" y="928"/>
                </a:lnTo>
                <a:close/>
              </a:path>
            </a:pathLst>
          </a:custGeom>
          <a:solidFill>
            <a:srgbClr val="F8F8F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4899997" y="2641476"/>
            <a:ext cx="17235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优势</a:t>
            </a:r>
            <a:r>
              <a:rPr lang="zh-CN" altLang="en-US" sz="2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和</a:t>
            </a:r>
            <a:r>
              <a:rPr lang="zh-CN" altLang="en-US" sz="2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不足</a:t>
            </a:r>
          </a:p>
        </p:txBody>
      </p:sp>
      <p:sp>
        <p:nvSpPr>
          <p:cNvPr id="11" name="Freeform 10"/>
          <p:cNvSpPr>
            <a:spLocks noChangeAspect="1" noEditPoints="1"/>
          </p:cNvSpPr>
          <p:nvPr/>
        </p:nvSpPr>
        <p:spPr bwMode="auto">
          <a:xfrm>
            <a:off x="1380687" y="1777380"/>
            <a:ext cx="2305050" cy="2305050"/>
          </a:xfrm>
          <a:custGeom>
            <a:avLst/>
            <a:gdLst>
              <a:gd name="T0" fmla="*/ 2193799 w 3543"/>
              <a:gd name="T1" fmla="*/ 1152525 h 3544"/>
              <a:gd name="T2" fmla="*/ 111251 w 3543"/>
              <a:gd name="T3" fmla="*/ 1152525 h 3544"/>
              <a:gd name="T4" fmla="*/ 1152850 w 3543"/>
              <a:gd name="T5" fmla="*/ 0 h 3544"/>
              <a:gd name="T6" fmla="*/ 1152850 w 3543"/>
              <a:gd name="T7" fmla="*/ 2305050 h 3544"/>
              <a:gd name="T8" fmla="*/ 1152850 w 3543"/>
              <a:gd name="T9" fmla="*/ 0 h 3544"/>
              <a:gd name="T10" fmla="*/ 782663 w 3543"/>
              <a:gd name="T11" fmla="*/ 961305 h 3544"/>
              <a:gd name="T12" fmla="*/ 913432 w 3543"/>
              <a:gd name="T13" fmla="*/ 1268948 h 3544"/>
              <a:gd name="T14" fmla="*/ 1019479 w 3543"/>
              <a:gd name="T15" fmla="*/ 1514803 h 3544"/>
              <a:gd name="T16" fmla="*/ 1258897 w 3543"/>
              <a:gd name="T17" fmla="*/ 1521957 h 3544"/>
              <a:gd name="T18" fmla="*/ 1311595 w 3543"/>
              <a:gd name="T19" fmla="*/ 1423746 h 3544"/>
              <a:gd name="T20" fmla="*/ 1444316 w 3543"/>
              <a:gd name="T21" fmla="*/ 1177241 h 3544"/>
              <a:gd name="T22" fmla="*/ 1152200 w 3543"/>
              <a:gd name="T23" fmla="*/ 591872 h 3544"/>
              <a:gd name="T24" fmla="*/ 1045502 w 3543"/>
              <a:gd name="T25" fmla="*/ 1599356 h 3544"/>
              <a:gd name="T26" fmla="*/ 924492 w 3543"/>
              <a:gd name="T27" fmla="*/ 1458868 h 3544"/>
              <a:gd name="T28" fmla="*/ 795675 w 3543"/>
              <a:gd name="T29" fmla="*/ 1219517 h 3544"/>
              <a:gd name="T30" fmla="*/ 1152200 w 3543"/>
              <a:gd name="T31" fmla="*/ 514474 h 3544"/>
              <a:gd name="T32" fmla="*/ 1508725 w 3543"/>
              <a:gd name="T33" fmla="*/ 1219517 h 3544"/>
              <a:gd name="T34" fmla="*/ 1379907 w 3543"/>
              <a:gd name="T35" fmla="*/ 1458868 h 3544"/>
              <a:gd name="T36" fmla="*/ 1258897 w 3543"/>
              <a:gd name="T37" fmla="*/ 1599356 h 3544"/>
              <a:gd name="T38" fmla="*/ 975889 w 3543"/>
              <a:gd name="T39" fmla="*/ 1846512 h 3544"/>
              <a:gd name="T40" fmla="*/ 1276463 w 3543"/>
              <a:gd name="T41" fmla="*/ 1904398 h 3544"/>
              <a:gd name="T42" fmla="*/ 1276463 w 3543"/>
              <a:gd name="T43" fmla="*/ 1789276 h 3544"/>
              <a:gd name="T44" fmla="*/ 1011672 w 3543"/>
              <a:gd name="T45" fmla="*/ 1882284 h 3544"/>
              <a:gd name="T46" fmla="*/ 1299234 w 3543"/>
              <a:gd name="T47" fmla="*/ 1882284 h 3544"/>
              <a:gd name="T48" fmla="*/ 1335016 w 3543"/>
              <a:gd name="T49" fmla="*/ 1846512 h 3544"/>
              <a:gd name="T50" fmla="*/ 975889 w 3543"/>
              <a:gd name="T51" fmla="*/ 1666999 h 3544"/>
              <a:gd name="T52" fmla="*/ 1335016 w 3543"/>
              <a:gd name="T53" fmla="*/ 1846512 h 3544"/>
              <a:gd name="T54" fmla="*/ 1331763 w 3543"/>
              <a:gd name="T55" fmla="*/ 1039354 h 3544"/>
              <a:gd name="T56" fmla="*/ 1210753 w 3543"/>
              <a:gd name="T57" fmla="*/ 1160330 h 3544"/>
              <a:gd name="T58" fmla="*/ 1093646 w 3543"/>
              <a:gd name="T59" fmla="*/ 1160330 h 3544"/>
              <a:gd name="T60" fmla="*/ 972636 w 3543"/>
              <a:gd name="T61" fmla="*/ 1039354 h 3544"/>
              <a:gd name="T62" fmla="*/ 972636 w 3543"/>
              <a:gd name="T63" fmla="*/ 922280 h 3544"/>
              <a:gd name="T64" fmla="*/ 1093646 w 3543"/>
              <a:gd name="T65" fmla="*/ 801304 h 3544"/>
              <a:gd name="T66" fmla="*/ 1210753 w 3543"/>
              <a:gd name="T67" fmla="*/ 801304 h 3544"/>
              <a:gd name="T68" fmla="*/ 1331763 w 3543"/>
              <a:gd name="T69" fmla="*/ 922280 h 3544"/>
              <a:gd name="T70" fmla="*/ 1723420 w 3543"/>
              <a:gd name="T71" fmla="*/ 905370 h 3544"/>
              <a:gd name="T72" fmla="*/ 1659662 w 3543"/>
              <a:gd name="T73" fmla="*/ 961305 h 3544"/>
              <a:gd name="T74" fmla="*/ 1723420 w 3543"/>
              <a:gd name="T75" fmla="*/ 997728 h 3544"/>
              <a:gd name="T76" fmla="*/ 1723420 w 3543"/>
              <a:gd name="T77" fmla="*/ 905370 h 3544"/>
              <a:gd name="T78" fmla="*/ 1586796 w 3543"/>
              <a:gd name="T79" fmla="*/ 584067 h 3544"/>
              <a:gd name="T80" fmla="*/ 1521086 w 3543"/>
              <a:gd name="T81" fmla="*/ 519026 h 3544"/>
              <a:gd name="T82" fmla="*/ 1539302 w 3543"/>
              <a:gd name="T83" fmla="*/ 632198 h 3544"/>
              <a:gd name="T84" fmla="*/ 1197091 w 3543"/>
              <a:gd name="T85" fmla="*/ 455286 h 3544"/>
              <a:gd name="T86" fmla="*/ 1150899 w 3543"/>
              <a:gd name="T87" fmla="*/ 334961 h 3544"/>
              <a:gd name="T88" fmla="*/ 1104706 w 3543"/>
              <a:gd name="T89" fmla="*/ 455286 h 3544"/>
              <a:gd name="T90" fmla="*/ 760543 w 3543"/>
              <a:gd name="T91" fmla="*/ 637401 h 3544"/>
              <a:gd name="T92" fmla="*/ 780061 w 3543"/>
              <a:gd name="T93" fmla="*/ 526831 h 3544"/>
              <a:gd name="T94" fmla="*/ 715001 w 3543"/>
              <a:gd name="T95" fmla="*/ 592523 h 3544"/>
              <a:gd name="T96" fmla="*/ 643436 w 3543"/>
              <a:gd name="T97" fmla="*/ 961305 h 3544"/>
              <a:gd name="T98" fmla="*/ 580979 w 3543"/>
              <a:gd name="T99" fmla="*/ 905370 h 3544"/>
              <a:gd name="T100" fmla="*/ 580979 w 3543"/>
              <a:gd name="T101" fmla="*/ 997728 h 3544"/>
              <a:gd name="T102" fmla="*/ 643436 w 3543"/>
              <a:gd name="T103" fmla="*/ 961305 h 3544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</a:gdLst>
            <a:ahLst/>
            <a:cxnLst>
              <a:cxn ang="T104">
                <a:pos x="T0" y="T1"/>
              </a:cxn>
              <a:cxn ang="T105">
                <a:pos x="T2" y="T3"/>
              </a:cxn>
              <a:cxn ang="T106">
                <a:pos x="T4" y="T5"/>
              </a:cxn>
              <a:cxn ang="T107">
                <a:pos x="T6" y="T7"/>
              </a:cxn>
              <a:cxn ang="T108">
                <a:pos x="T8" y="T9"/>
              </a:cxn>
              <a:cxn ang="T109">
                <a:pos x="T10" y="T11"/>
              </a:cxn>
              <a:cxn ang="T110">
                <a:pos x="T12" y="T13"/>
              </a:cxn>
              <a:cxn ang="T111">
                <a:pos x="T14" y="T15"/>
              </a:cxn>
              <a:cxn ang="T112">
                <a:pos x="T16" y="T17"/>
              </a:cxn>
              <a:cxn ang="T113">
                <a:pos x="T18" y="T19"/>
              </a:cxn>
              <a:cxn ang="T114">
                <a:pos x="T20" y="T21"/>
              </a:cxn>
              <a:cxn ang="T115">
                <a:pos x="T22" y="T23"/>
              </a:cxn>
              <a:cxn ang="T116">
                <a:pos x="T24" y="T25"/>
              </a:cxn>
              <a:cxn ang="T117">
                <a:pos x="T26" y="T27"/>
              </a:cxn>
              <a:cxn ang="T118">
                <a:pos x="T28" y="T29"/>
              </a:cxn>
              <a:cxn ang="T119">
                <a:pos x="T30" y="T31"/>
              </a:cxn>
              <a:cxn ang="T120">
                <a:pos x="T32" y="T33"/>
              </a:cxn>
              <a:cxn ang="T121">
                <a:pos x="T34" y="T35"/>
              </a:cxn>
              <a:cxn ang="T122">
                <a:pos x="T36" y="T37"/>
              </a:cxn>
              <a:cxn ang="T123">
                <a:pos x="T38" y="T39"/>
              </a:cxn>
              <a:cxn ang="T124">
                <a:pos x="T40" y="T41"/>
              </a:cxn>
              <a:cxn ang="T125">
                <a:pos x="T42" y="T43"/>
              </a:cxn>
              <a:cxn ang="T126">
                <a:pos x="T44" y="T45"/>
              </a:cxn>
              <a:cxn ang="T127">
                <a:pos x="T46" y="T47"/>
              </a:cxn>
              <a:cxn ang="T128">
                <a:pos x="T48" y="T49"/>
              </a:cxn>
              <a:cxn ang="T129">
                <a:pos x="T50" y="T51"/>
              </a:cxn>
              <a:cxn ang="T130">
                <a:pos x="T52" y="T53"/>
              </a:cxn>
              <a:cxn ang="T131">
                <a:pos x="T54" y="T55"/>
              </a:cxn>
              <a:cxn ang="T132">
                <a:pos x="T56" y="T57"/>
              </a:cxn>
              <a:cxn ang="T133">
                <a:pos x="T58" y="T59"/>
              </a:cxn>
              <a:cxn ang="T134">
                <a:pos x="T60" y="T61"/>
              </a:cxn>
              <a:cxn ang="T135">
                <a:pos x="T62" y="T63"/>
              </a:cxn>
              <a:cxn ang="T136">
                <a:pos x="T64" y="T65"/>
              </a:cxn>
              <a:cxn ang="T137">
                <a:pos x="T66" y="T67"/>
              </a:cxn>
              <a:cxn ang="T138">
                <a:pos x="T68" y="T69"/>
              </a:cxn>
              <a:cxn ang="T139">
                <a:pos x="T70" y="T71"/>
              </a:cxn>
              <a:cxn ang="T140">
                <a:pos x="T72" y="T73"/>
              </a:cxn>
              <a:cxn ang="T141">
                <a:pos x="T74" y="T75"/>
              </a:cxn>
              <a:cxn ang="T142">
                <a:pos x="T76" y="T77"/>
              </a:cxn>
              <a:cxn ang="T143">
                <a:pos x="T78" y="T79"/>
              </a:cxn>
              <a:cxn ang="T144">
                <a:pos x="T80" y="T81"/>
              </a:cxn>
              <a:cxn ang="T145">
                <a:pos x="T82" y="T83"/>
              </a:cxn>
              <a:cxn ang="T146">
                <a:pos x="T84" y="T85"/>
              </a:cxn>
              <a:cxn ang="T147">
                <a:pos x="T86" y="T87"/>
              </a:cxn>
              <a:cxn ang="T148">
                <a:pos x="T88" y="T89"/>
              </a:cxn>
              <a:cxn ang="T149">
                <a:pos x="T90" y="T91"/>
              </a:cxn>
              <a:cxn ang="T150">
                <a:pos x="T92" y="T93"/>
              </a:cxn>
              <a:cxn ang="T151">
                <a:pos x="T94" y="T95"/>
              </a:cxn>
              <a:cxn ang="T152">
                <a:pos x="T96" y="T97"/>
              </a:cxn>
              <a:cxn ang="T153">
                <a:pos x="T98" y="T99"/>
              </a:cxn>
              <a:cxn ang="T154">
                <a:pos x="T100" y="T101"/>
              </a:cxn>
              <a:cxn ang="T155">
                <a:pos x="T102" y="T103"/>
              </a:cxn>
            </a:cxnLst>
            <a:rect l="0" t="0" r="r" b="b"/>
            <a:pathLst>
              <a:path w="3543" h="3544">
                <a:moveTo>
                  <a:pt x="1772" y="172"/>
                </a:moveTo>
                <a:cubicBezTo>
                  <a:pt x="2655" y="172"/>
                  <a:pt x="3372" y="889"/>
                  <a:pt x="3372" y="1772"/>
                </a:cubicBezTo>
                <a:cubicBezTo>
                  <a:pt x="3372" y="2656"/>
                  <a:pt x="2655" y="3373"/>
                  <a:pt x="1772" y="3373"/>
                </a:cubicBezTo>
                <a:cubicBezTo>
                  <a:pt x="888" y="3373"/>
                  <a:pt x="171" y="2656"/>
                  <a:pt x="171" y="1772"/>
                </a:cubicBezTo>
                <a:cubicBezTo>
                  <a:pt x="171" y="889"/>
                  <a:pt x="888" y="172"/>
                  <a:pt x="1772" y="172"/>
                </a:cubicBezTo>
                <a:close/>
                <a:moveTo>
                  <a:pt x="1772" y="0"/>
                </a:moveTo>
                <a:cubicBezTo>
                  <a:pt x="2750" y="0"/>
                  <a:pt x="3543" y="794"/>
                  <a:pt x="3543" y="1772"/>
                </a:cubicBezTo>
                <a:cubicBezTo>
                  <a:pt x="3543" y="2751"/>
                  <a:pt x="2750" y="3544"/>
                  <a:pt x="1772" y="3544"/>
                </a:cubicBezTo>
                <a:cubicBezTo>
                  <a:pt x="793" y="3544"/>
                  <a:pt x="0" y="2751"/>
                  <a:pt x="0" y="1772"/>
                </a:cubicBezTo>
                <a:cubicBezTo>
                  <a:pt x="0" y="794"/>
                  <a:pt x="793" y="0"/>
                  <a:pt x="1772" y="0"/>
                </a:cubicBezTo>
                <a:close/>
                <a:moveTo>
                  <a:pt x="1771" y="910"/>
                </a:moveTo>
                <a:cubicBezTo>
                  <a:pt x="1458" y="910"/>
                  <a:pt x="1203" y="1165"/>
                  <a:pt x="1203" y="1478"/>
                </a:cubicBezTo>
                <a:cubicBezTo>
                  <a:pt x="1203" y="1627"/>
                  <a:pt x="1321" y="1808"/>
                  <a:pt x="1322" y="1810"/>
                </a:cubicBezTo>
                <a:cubicBezTo>
                  <a:pt x="1347" y="1848"/>
                  <a:pt x="1383" y="1910"/>
                  <a:pt x="1404" y="1951"/>
                </a:cubicBezTo>
                <a:lnTo>
                  <a:pt x="1526" y="2189"/>
                </a:lnTo>
                <a:cubicBezTo>
                  <a:pt x="1550" y="2234"/>
                  <a:pt x="1567" y="2294"/>
                  <a:pt x="1567" y="2329"/>
                </a:cubicBezTo>
                <a:cubicBezTo>
                  <a:pt x="1569" y="2330"/>
                  <a:pt x="1582" y="2340"/>
                  <a:pt x="1607" y="2340"/>
                </a:cubicBezTo>
                <a:lnTo>
                  <a:pt x="1935" y="2340"/>
                </a:lnTo>
                <a:cubicBezTo>
                  <a:pt x="1960" y="2340"/>
                  <a:pt x="1973" y="2330"/>
                  <a:pt x="1975" y="2327"/>
                </a:cubicBezTo>
                <a:cubicBezTo>
                  <a:pt x="1975" y="2294"/>
                  <a:pt x="1992" y="2234"/>
                  <a:pt x="2016" y="2189"/>
                </a:cubicBezTo>
                <a:lnTo>
                  <a:pt x="2138" y="1951"/>
                </a:lnTo>
                <a:cubicBezTo>
                  <a:pt x="2158" y="1911"/>
                  <a:pt x="2195" y="1847"/>
                  <a:pt x="2220" y="1810"/>
                </a:cubicBezTo>
                <a:cubicBezTo>
                  <a:pt x="2261" y="1747"/>
                  <a:pt x="2339" y="1597"/>
                  <a:pt x="2339" y="1478"/>
                </a:cubicBezTo>
                <a:cubicBezTo>
                  <a:pt x="2339" y="1165"/>
                  <a:pt x="2084" y="910"/>
                  <a:pt x="1771" y="910"/>
                </a:cubicBezTo>
                <a:close/>
                <a:moveTo>
                  <a:pt x="1935" y="2459"/>
                </a:moveTo>
                <a:lnTo>
                  <a:pt x="1607" y="2459"/>
                </a:lnTo>
                <a:cubicBezTo>
                  <a:pt x="1518" y="2459"/>
                  <a:pt x="1448" y="2402"/>
                  <a:pt x="1448" y="2329"/>
                </a:cubicBezTo>
                <a:cubicBezTo>
                  <a:pt x="1448" y="2319"/>
                  <a:pt x="1439" y="2278"/>
                  <a:pt x="1421" y="2243"/>
                </a:cubicBezTo>
                <a:lnTo>
                  <a:pt x="1298" y="2005"/>
                </a:lnTo>
                <a:cubicBezTo>
                  <a:pt x="1279" y="1968"/>
                  <a:pt x="1245" y="1909"/>
                  <a:pt x="1223" y="1875"/>
                </a:cubicBezTo>
                <a:cubicBezTo>
                  <a:pt x="1208" y="1854"/>
                  <a:pt x="1084" y="1659"/>
                  <a:pt x="1084" y="1478"/>
                </a:cubicBezTo>
                <a:cubicBezTo>
                  <a:pt x="1084" y="1099"/>
                  <a:pt x="1392" y="791"/>
                  <a:pt x="1771" y="791"/>
                </a:cubicBezTo>
                <a:cubicBezTo>
                  <a:pt x="2149" y="791"/>
                  <a:pt x="2457" y="1099"/>
                  <a:pt x="2457" y="1478"/>
                </a:cubicBezTo>
                <a:cubicBezTo>
                  <a:pt x="2457" y="1659"/>
                  <a:pt x="2334" y="1853"/>
                  <a:pt x="2319" y="1875"/>
                </a:cubicBezTo>
                <a:cubicBezTo>
                  <a:pt x="2297" y="1909"/>
                  <a:pt x="2262" y="1969"/>
                  <a:pt x="2244" y="2005"/>
                </a:cubicBezTo>
                <a:lnTo>
                  <a:pt x="2121" y="2243"/>
                </a:lnTo>
                <a:cubicBezTo>
                  <a:pt x="2103" y="2278"/>
                  <a:pt x="2094" y="2319"/>
                  <a:pt x="2094" y="2329"/>
                </a:cubicBezTo>
                <a:cubicBezTo>
                  <a:pt x="2094" y="2402"/>
                  <a:pt x="2024" y="2459"/>
                  <a:pt x="1935" y="2459"/>
                </a:cubicBezTo>
                <a:close/>
                <a:moveTo>
                  <a:pt x="1590" y="2751"/>
                </a:moveTo>
                <a:cubicBezTo>
                  <a:pt x="1540" y="2751"/>
                  <a:pt x="1500" y="2791"/>
                  <a:pt x="1500" y="2839"/>
                </a:cubicBezTo>
                <a:cubicBezTo>
                  <a:pt x="1500" y="2888"/>
                  <a:pt x="1540" y="2928"/>
                  <a:pt x="1590" y="2928"/>
                </a:cubicBezTo>
                <a:lnTo>
                  <a:pt x="1962" y="2928"/>
                </a:lnTo>
                <a:cubicBezTo>
                  <a:pt x="2012" y="2928"/>
                  <a:pt x="2052" y="2888"/>
                  <a:pt x="2052" y="2839"/>
                </a:cubicBezTo>
                <a:cubicBezTo>
                  <a:pt x="2052" y="2791"/>
                  <a:pt x="2012" y="2751"/>
                  <a:pt x="1962" y="2751"/>
                </a:cubicBezTo>
                <a:lnTo>
                  <a:pt x="1590" y="2751"/>
                </a:lnTo>
                <a:close/>
                <a:moveTo>
                  <a:pt x="1555" y="2894"/>
                </a:moveTo>
                <a:cubicBezTo>
                  <a:pt x="1559" y="3013"/>
                  <a:pt x="1656" y="3108"/>
                  <a:pt x="1776" y="3108"/>
                </a:cubicBezTo>
                <a:cubicBezTo>
                  <a:pt x="1896" y="3108"/>
                  <a:pt x="1993" y="3013"/>
                  <a:pt x="1997" y="2894"/>
                </a:cubicBezTo>
                <a:lnTo>
                  <a:pt x="1555" y="2894"/>
                </a:lnTo>
                <a:close/>
                <a:moveTo>
                  <a:pt x="2052" y="2839"/>
                </a:moveTo>
                <a:lnTo>
                  <a:pt x="1500" y="2839"/>
                </a:lnTo>
                <a:lnTo>
                  <a:pt x="1500" y="2563"/>
                </a:lnTo>
                <a:lnTo>
                  <a:pt x="2052" y="2563"/>
                </a:lnTo>
                <a:lnTo>
                  <a:pt x="2052" y="2839"/>
                </a:lnTo>
                <a:close/>
                <a:moveTo>
                  <a:pt x="2138" y="1508"/>
                </a:moveTo>
                <a:cubicBezTo>
                  <a:pt x="2138" y="1557"/>
                  <a:pt x="2097" y="1598"/>
                  <a:pt x="2047" y="1598"/>
                </a:cubicBezTo>
                <a:lnTo>
                  <a:pt x="1861" y="1598"/>
                </a:lnTo>
                <a:lnTo>
                  <a:pt x="1861" y="1784"/>
                </a:lnTo>
                <a:cubicBezTo>
                  <a:pt x="1861" y="1834"/>
                  <a:pt x="1820" y="1875"/>
                  <a:pt x="1771" y="1875"/>
                </a:cubicBezTo>
                <a:cubicBezTo>
                  <a:pt x="1721" y="1875"/>
                  <a:pt x="1681" y="1834"/>
                  <a:pt x="1681" y="1784"/>
                </a:cubicBezTo>
                <a:lnTo>
                  <a:pt x="1681" y="1598"/>
                </a:lnTo>
                <a:lnTo>
                  <a:pt x="1495" y="1598"/>
                </a:lnTo>
                <a:cubicBezTo>
                  <a:pt x="1445" y="1598"/>
                  <a:pt x="1404" y="1557"/>
                  <a:pt x="1404" y="1508"/>
                </a:cubicBezTo>
                <a:cubicBezTo>
                  <a:pt x="1404" y="1459"/>
                  <a:pt x="1445" y="1418"/>
                  <a:pt x="1495" y="1418"/>
                </a:cubicBezTo>
                <a:lnTo>
                  <a:pt x="1681" y="1418"/>
                </a:lnTo>
                <a:lnTo>
                  <a:pt x="1681" y="1232"/>
                </a:lnTo>
                <a:cubicBezTo>
                  <a:pt x="1681" y="1182"/>
                  <a:pt x="1721" y="1141"/>
                  <a:pt x="1771" y="1141"/>
                </a:cubicBezTo>
                <a:cubicBezTo>
                  <a:pt x="1820" y="1141"/>
                  <a:pt x="1861" y="1182"/>
                  <a:pt x="1861" y="1232"/>
                </a:cubicBezTo>
                <a:lnTo>
                  <a:pt x="1861" y="1418"/>
                </a:lnTo>
                <a:lnTo>
                  <a:pt x="2047" y="1418"/>
                </a:lnTo>
                <a:cubicBezTo>
                  <a:pt x="2097" y="1418"/>
                  <a:pt x="2138" y="1459"/>
                  <a:pt x="2138" y="1508"/>
                </a:cubicBezTo>
                <a:close/>
                <a:moveTo>
                  <a:pt x="2649" y="1392"/>
                </a:moveTo>
                <a:lnTo>
                  <a:pt x="2546" y="1392"/>
                </a:lnTo>
                <a:cubicBezTo>
                  <a:pt x="2549" y="1420"/>
                  <a:pt x="2551" y="1449"/>
                  <a:pt x="2551" y="1478"/>
                </a:cubicBezTo>
                <a:cubicBezTo>
                  <a:pt x="2551" y="1497"/>
                  <a:pt x="2549" y="1515"/>
                  <a:pt x="2547" y="1534"/>
                </a:cubicBezTo>
                <a:lnTo>
                  <a:pt x="2649" y="1534"/>
                </a:lnTo>
                <a:cubicBezTo>
                  <a:pt x="2689" y="1534"/>
                  <a:pt x="2723" y="1502"/>
                  <a:pt x="2723" y="1463"/>
                </a:cubicBezTo>
                <a:cubicBezTo>
                  <a:pt x="2723" y="1424"/>
                  <a:pt x="2689" y="1392"/>
                  <a:pt x="2649" y="1392"/>
                </a:cubicBezTo>
                <a:close/>
                <a:moveTo>
                  <a:pt x="2366" y="972"/>
                </a:moveTo>
                <a:lnTo>
                  <a:pt x="2439" y="898"/>
                </a:lnTo>
                <a:cubicBezTo>
                  <a:pt x="2468" y="869"/>
                  <a:pt x="2469" y="823"/>
                  <a:pt x="2441" y="795"/>
                </a:cubicBezTo>
                <a:cubicBezTo>
                  <a:pt x="2414" y="768"/>
                  <a:pt x="2367" y="769"/>
                  <a:pt x="2338" y="798"/>
                </a:cubicBezTo>
                <a:lnTo>
                  <a:pt x="2264" y="872"/>
                </a:lnTo>
                <a:cubicBezTo>
                  <a:pt x="2301" y="902"/>
                  <a:pt x="2335" y="936"/>
                  <a:pt x="2366" y="972"/>
                </a:cubicBezTo>
                <a:close/>
                <a:moveTo>
                  <a:pt x="1769" y="696"/>
                </a:moveTo>
                <a:cubicBezTo>
                  <a:pt x="1793" y="696"/>
                  <a:pt x="1817" y="698"/>
                  <a:pt x="1840" y="700"/>
                </a:cubicBezTo>
                <a:lnTo>
                  <a:pt x="1840" y="590"/>
                </a:lnTo>
                <a:cubicBezTo>
                  <a:pt x="1840" y="549"/>
                  <a:pt x="1808" y="515"/>
                  <a:pt x="1769" y="515"/>
                </a:cubicBezTo>
                <a:cubicBezTo>
                  <a:pt x="1730" y="515"/>
                  <a:pt x="1698" y="549"/>
                  <a:pt x="1698" y="590"/>
                </a:cubicBezTo>
                <a:lnTo>
                  <a:pt x="1698" y="700"/>
                </a:lnTo>
                <a:cubicBezTo>
                  <a:pt x="1721" y="698"/>
                  <a:pt x="1745" y="696"/>
                  <a:pt x="1769" y="696"/>
                </a:cubicBezTo>
                <a:close/>
                <a:moveTo>
                  <a:pt x="1169" y="980"/>
                </a:moveTo>
                <a:cubicBezTo>
                  <a:pt x="1199" y="944"/>
                  <a:pt x="1233" y="910"/>
                  <a:pt x="1269" y="880"/>
                </a:cubicBezTo>
                <a:lnTo>
                  <a:pt x="1199" y="810"/>
                </a:lnTo>
                <a:cubicBezTo>
                  <a:pt x="1171" y="781"/>
                  <a:pt x="1124" y="780"/>
                  <a:pt x="1097" y="808"/>
                </a:cubicBezTo>
                <a:cubicBezTo>
                  <a:pt x="1069" y="835"/>
                  <a:pt x="1070" y="882"/>
                  <a:pt x="1099" y="911"/>
                </a:cubicBezTo>
                <a:lnTo>
                  <a:pt x="1169" y="980"/>
                </a:lnTo>
                <a:close/>
                <a:moveTo>
                  <a:pt x="989" y="1478"/>
                </a:moveTo>
                <a:cubicBezTo>
                  <a:pt x="989" y="1449"/>
                  <a:pt x="991" y="1420"/>
                  <a:pt x="994" y="1392"/>
                </a:cubicBezTo>
                <a:lnTo>
                  <a:pt x="893" y="1392"/>
                </a:lnTo>
                <a:cubicBezTo>
                  <a:pt x="852" y="1392"/>
                  <a:pt x="819" y="1424"/>
                  <a:pt x="819" y="1463"/>
                </a:cubicBezTo>
                <a:cubicBezTo>
                  <a:pt x="819" y="1502"/>
                  <a:pt x="852" y="1534"/>
                  <a:pt x="893" y="1534"/>
                </a:cubicBezTo>
                <a:lnTo>
                  <a:pt x="993" y="1534"/>
                </a:lnTo>
                <a:cubicBezTo>
                  <a:pt x="991" y="1515"/>
                  <a:pt x="989" y="1497"/>
                  <a:pt x="989" y="147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8980766"/>
      </p:ext>
    </p:extLst>
  </p:cSld>
  <p:clrMapOvr>
    <a:masterClrMapping/>
  </p:clrMapOvr>
  <p:transition spd="slow" advClick="0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 animBg="1"/>
      <p:bldP spid="10" grpId="0"/>
      <p:bldP spid="11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>
          <a:xfrm>
            <a:off x="1115616" y="337220"/>
            <a:ext cx="3672408" cy="504056"/>
            <a:chOff x="1115616" y="337220"/>
            <a:chExt cx="3672408" cy="504056"/>
          </a:xfrm>
        </p:grpSpPr>
        <p:sp>
          <p:nvSpPr>
            <p:cNvPr id="2" name="五边形 1"/>
            <p:cNvSpPr/>
            <p:nvPr/>
          </p:nvSpPr>
          <p:spPr>
            <a:xfrm>
              <a:off x="1115616" y="337220"/>
              <a:ext cx="3672408" cy="504056"/>
            </a:xfrm>
            <a:prstGeom prst="homePlate">
              <a:avLst/>
            </a:prstGeom>
            <a:solidFill>
              <a:srgbClr val="013B6D"/>
            </a:solidFill>
            <a:ln>
              <a:solidFill>
                <a:srgbClr val="013B6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1115616" y="337220"/>
              <a:ext cx="345638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优势</a:t>
              </a:r>
              <a:r>
                <a:rPr lang="zh-CN" altLang="en-US" sz="2400" b="1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与不足</a:t>
              </a:r>
              <a:endParaRPr lang="zh-CN" altLang="en-US" sz="2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4" name="Freeform 6"/>
          <p:cNvSpPr>
            <a:spLocks/>
          </p:cNvSpPr>
          <p:nvPr/>
        </p:nvSpPr>
        <p:spPr bwMode="auto">
          <a:xfrm flipH="1">
            <a:off x="8620868" y="2048917"/>
            <a:ext cx="523131" cy="2105959"/>
          </a:xfrm>
          <a:custGeom>
            <a:avLst/>
            <a:gdLst/>
            <a:ahLst/>
            <a:cxnLst/>
            <a:rect l="l" t="t" r="r" b="b"/>
            <a:pathLst>
              <a:path w="621232" h="2527151">
                <a:moveTo>
                  <a:pt x="621232" y="0"/>
                </a:moveTo>
                <a:lnTo>
                  <a:pt x="0" y="0"/>
                </a:lnTo>
                <a:lnTo>
                  <a:pt x="0" y="2527151"/>
                </a:lnTo>
                <a:lnTo>
                  <a:pt x="621232" y="2527151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71305" tIns="35652" rIns="71305" bIns="35652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5" name="Freeform 6"/>
          <p:cNvSpPr>
            <a:spLocks/>
          </p:cNvSpPr>
          <p:nvPr/>
        </p:nvSpPr>
        <p:spPr bwMode="auto">
          <a:xfrm flipH="1">
            <a:off x="8083454" y="985292"/>
            <a:ext cx="537413" cy="4296709"/>
          </a:xfrm>
          <a:custGeom>
            <a:avLst/>
            <a:gdLst>
              <a:gd name="connsiteX0" fmla="*/ 638192 w 638192"/>
              <a:gd name="connsiteY0" fmla="*/ 0 h 3403451"/>
              <a:gd name="connsiteX1" fmla="*/ 0 w 638192"/>
              <a:gd name="connsiteY1" fmla="*/ 876300 h 3403451"/>
              <a:gd name="connsiteX2" fmla="*/ 0 w 638192"/>
              <a:gd name="connsiteY2" fmla="*/ 3403451 h 3403451"/>
              <a:gd name="connsiteX3" fmla="*/ 621232 w 638192"/>
              <a:gd name="connsiteY3" fmla="*/ 3403451 h 3403451"/>
              <a:gd name="connsiteX4" fmla="*/ 638192 w 638192"/>
              <a:gd name="connsiteY4" fmla="*/ 0 h 3403451"/>
              <a:gd name="connsiteX0" fmla="*/ 638192 w 638192"/>
              <a:gd name="connsiteY0" fmla="*/ 0 h 4260701"/>
              <a:gd name="connsiteX1" fmla="*/ 0 w 638192"/>
              <a:gd name="connsiteY1" fmla="*/ 876300 h 4260701"/>
              <a:gd name="connsiteX2" fmla="*/ 0 w 638192"/>
              <a:gd name="connsiteY2" fmla="*/ 3403451 h 4260701"/>
              <a:gd name="connsiteX3" fmla="*/ 638192 w 638192"/>
              <a:gd name="connsiteY3" fmla="*/ 4260701 h 4260701"/>
              <a:gd name="connsiteX4" fmla="*/ 638192 w 638192"/>
              <a:gd name="connsiteY4" fmla="*/ 0 h 4260701"/>
              <a:gd name="connsiteX0" fmla="*/ 638192 w 638192"/>
              <a:gd name="connsiteY0" fmla="*/ 0 h 4508351"/>
              <a:gd name="connsiteX1" fmla="*/ 0 w 638192"/>
              <a:gd name="connsiteY1" fmla="*/ 1123950 h 4508351"/>
              <a:gd name="connsiteX2" fmla="*/ 0 w 638192"/>
              <a:gd name="connsiteY2" fmla="*/ 3651101 h 4508351"/>
              <a:gd name="connsiteX3" fmla="*/ 638192 w 638192"/>
              <a:gd name="connsiteY3" fmla="*/ 4508351 h 4508351"/>
              <a:gd name="connsiteX4" fmla="*/ 638192 w 638192"/>
              <a:gd name="connsiteY4" fmla="*/ 0 h 4508351"/>
              <a:gd name="connsiteX0" fmla="*/ 638192 w 638192"/>
              <a:gd name="connsiteY0" fmla="*/ 0 h 5003651"/>
              <a:gd name="connsiteX1" fmla="*/ 0 w 638192"/>
              <a:gd name="connsiteY1" fmla="*/ 1123950 h 5003651"/>
              <a:gd name="connsiteX2" fmla="*/ 0 w 638192"/>
              <a:gd name="connsiteY2" fmla="*/ 3651101 h 5003651"/>
              <a:gd name="connsiteX3" fmla="*/ 638192 w 638192"/>
              <a:gd name="connsiteY3" fmla="*/ 5003651 h 5003651"/>
              <a:gd name="connsiteX4" fmla="*/ 638192 w 638192"/>
              <a:gd name="connsiteY4" fmla="*/ 0 h 5003651"/>
              <a:gd name="connsiteX0" fmla="*/ 638192 w 638192"/>
              <a:gd name="connsiteY0" fmla="*/ 0 h 5156051"/>
              <a:gd name="connsiteX1" fmla="*/ 0 w 638192"/>
              <a:gd name="connsiteY1" fmla="*/ 1276350 h 5156051"/>
              <a:gd name="connsiteX2" fmla="*/ 0 w 638192"/>
              <a:gd name="connsiteY2" fmla="*/ 3803501 h 5156051"/>
              <a:gd name="connsiteX3" fmla="*/ 638192 w 638192"/>
              <a:gd name="connsiteY3" fmla="*/ 5156051 h 5156051"/>
              <a:gd name="connsiteX4" fmla="*/ 638192 w 638192"/>
              <a:gd name="connsiteY4" fmla="*/ 0 h 5156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8192" h="5156051">
                <a:moveTo>
                  <a:pt x="638192" y="0"/>
                </a:moveTo>
                <a:lnTo>
                  <a:pt x="0" y="1276350"/>
                </a:lnTo>
                <a:lnTo>
                  <a:pt x="0" y="3803501"/>
                </a:lnTo>
                <a:lnTo>
                  <a:pt x="638192" y="5156051"/>
                </a:lnTo>
                <a:lnTo>
                  <a:pt x="638192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71305" tIns="35652" rIns="71305" bIns="35652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6" name="矩形 5"/>
          <p:cNvSpPr/>
          <p:nvPr/>
        </p:nvSpPr>
        <p:spPr bwMode="auto">
          <a:xfrm>
            <a:off x="1115616" y="955529"/>
            <a:ext cx="7023022" cy="4296709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 w="9525" cap="flat" cmpd="sng" algn="ctr">
            <a:solidFill>
              <a:srgbClr val="013B6D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71305" tIns="35652" rIns="71305" bIns="35652" numCol="1" rtlCol="0" anchor="t" anchorCtr="0" compatLnSpc="1">
            <a:prstTxWarp prst="textNoShape">
              <a:avLst/>
            </a:prstTxWarp>
          </a:bodyPr>
          <a:lstStyle/>
          <a:p>
            <a:pPr defTabSz="713049" fontAlgn="base">
              <a:spcBef>
                <a:spcPct val="0"/>
              </a:spcBef>
              <a:spcAft>
                <a:spcPct val="0"/>
              </a:spcAft>
            </a:pPr>
            <a:endParaRPr lang="zh-CN" altLang="en-US" sz="1400">
              <a:latin typeface="Arial" pitchFamily="34" charset="0"/>
              <a:ea typeface="宋体" pitchFamily="2" charset="-122"/>
            </a:endParaRPr>
          </a:p>
        </p:txBody>
      </p:sp>
      <p:sp>
        <p:nvSpPr>
          <p:cNvPr id="7" name="燕尾形 6"/>
          <p:cNvSpPr/>
          <p:nvPr/>
        </p:nvSpPr>
        <p:spPr bwMode="auto">
          <a:xfrm rot="16200000">
            <a:off x="1493589" y="3861469"/>
            <a:ext cx="840093" cy="917743"/>
          </a:xfrm>
          <a:prstGeom prst="chevron">
            <a:avLst>
              <a:gd name="adj" fmla="val 23860"/>
            </a:avLst>
          </a:prstGeom>
          <a:solidFill>
            <a:srgbClr val="013B6D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71305" tIns="35652" rIns="71305" bIns="35652" numCol="1" rtlCol="0" anchor="t" anchorCtr="0" compatLnSpc="1">
            <a:prstTxWarp prst="textNoShape">
              <a:avLst/>
            </a:prstTxWarp>
          </a:bodyPr>
          <a:lstStyle/>
          <a:p>
            <a:pPr defTabSz="713049" fontAlgn="base">
              <a:spcBef>
                <a:spcPct val="0"/>
              </a:spcBef>
              <a:spcAft>
                <a:spcPct val="0"/>
              </a:spcAft>
            </a:pPr>
            <a:endParaRPr lang="zh-CN" altLang="en-US" sz="1400">
              <a:latin typeface="Arial" pitchFamily="34" charset="0"/>
              <a:ea typeface="宋体" pitchFamily="2" charset="-122"/>
            </a:endParaRPr>
          </a:p>
        </p:txBody>
      </p:sp>
      <p:sp>
        <p:nvSpPr>
          <p:cNvPr id="8" name="燕尾形 7"/>
          <p:cNvSpPr/>
          <p:nvPr/>
        </p:nvSpPr>
        <p:spPr bwMode="auto">
          <a:xfrm rot="16200000">
            <a:off x="1493589" y="2703032"/>
            <a:ext cx="840093" cy="917743"/>
          </a:xfrm>
          <a:prstGeom prst="chevron">
            <a:avLst>
              <a:gd name="adj" fmla="val 23860"/>
            </a:avLst>
          </a:prstGeom>
          <a:solidFill>
            <a:srgbClr val="013B6D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71305" tIns="35652" rIns="71305" bIns="35652" numCol="1" rtlCol="0" anchor="t" anchorCtr="0" compatLnSpc="1">
            <a:prstTxWarp prst="textNoShape">
              <a:avLst/>
            </a:prstTxWarp>
          </a:bodyPr>
          <a:lstStyle/>
          <a:p>
            <a:pPr defTabSz="713049" fontAlgn="base">
              <a:spcBef>
                <a:spcPct val="0"/>
              </a:spcBef>
              <a:spcAft>
                <a:spcPct val="0"/>
              </a:spcAft>
            </a:pPr>
            <a:endParaRPr lang="zh-CN" altLang="en-US" sz="1400">
              <a:latin typeface="Arial" pitchFamily="34" charset="0"/>
              <a:ea typeface="宋体" pitchFamily="2" charset="-122"/>
            </a:endParaRPr>
          </a:p>
        </p:txBody>
      </p:sp>
      <p:sp>
        <p:nvSpPr>
          <p:cNvPr id="9" name="燕尾形 8"/>
          <p:cNvSpPr/>
          <p:nvPr/>
        </p:nvSpPr>
        <p:spPr bwMode="auto">
          <a:xfrm rot="16200000">
            <a:off x="1493589" y="1528943"/>
            <a:ext cx="840093" cy="917743"/>
          </a:xfrm>
          <a:prstGeom prst="chevron">
            <a:avLst>
              <a:gd name="adj" fmla="val 23860"/>
            </a:avLst>
          </a:prstGeom>
          <a:solidFill>
            <a:srgbClr val="013B6D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71305" tIns="35652" rIns="71305" bIns="35652" numCol="1" rtlCol="0" anchor="t" anchorCtr="0" compatLnSpc="1">
            <a:prstTxWarp prst="textNoShape">
              <a:avLst/>
            </a:prstTxWarp>
          </a:bodyPr>
          <a:lstStyle/>
          <a:p>
            <a:pPr defTabSz="713049" fontAlgn="base">
              <a:spcBef>
                <a:spcPct val="0"/>
              </a:spcBef>
              <a:spcAft>
                <a:spcPct val="0"/>
              </a:spcAft>
            </a:pPr>
            <a:endParaRPr lang="zh-CN" altLang="en-US" sz="1400">
              <a:latin typeface="Arial" pitchFamily="34" charset="0"/>
              <a:ea typeface="宋体" pitchFamily="2" charset="-122"/>
            </a:endParaRPr>
          </a:p>
        </p:txBody>
      </p:sp>
      <p:sp>
        <p:nvSpPr>
          <p:cNvPr id="10" name="燕尾形 9"/>
          <p:cNvSpPr/>
          <p:nvPr/>
        </p:nvSpPr>
        <p:spPr bwMode="auto">
          <a:xfrm rot="5400000" flipV="1">
            <a:off x="4817334" y="2823682"/>
            <a:ext cx="840093" cy="917743"/>
          </a:xfrm>
          <a:prstGeom prst="chevron">
            <a:avLst>
              <a:gd name="adj" fmla="val 23860"/>
            </a:avLst>
          </a:prstGeom>
          <a:solidFill>
            <a:srgbClr val="013B6D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71305" tIns="35652" rIns="71305" bIns="35652" numCol="1" rtlCol="0" anchor="t" anchorCtr="0" compatLnSpc="1">
            <a:prstTxWarp prst="textNoShape">
              <a:avLst/>
            </a:prstTxWarp>
          </a:bodyPr>
          <a:lstStyle/>
          <a:p>
            <a:pPr defTabSz="713049" fontAlgn="base">
              <a:spcBef>
                <a:spcPct val="0"/>
              </a:spcBef>
              <a:spcAft>
                <a:spcPct val="0"/>
              </a:spcAft>
            </a:pPr>
            <a:endParaRPr lang="zh-CN" altLang="en-US" sz="1400">
              <a:latin typeface="Arial" pitchFamily="34" charset="0"/>
              <a:ea typeface="宋体" pitchFamily="2" charset="-122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514621" y="1805752"/>
            <a:ext cx="798029" cy="333610"/>
          </a:xfrm>
          <a:prstGeom prst="rect">
            <a:avLst/>
          </a:prstGeom>
          <a:noFill/>
        </p:spPr>
        <p:txBody>
          <a:bodyPr wrap="none" lIns="71305" tIns="35652" rIns="71305" bIns="35652" rtlCol="0">
            <a:spAutoFit/>
          </a:bodyPr>
          <a:lstStyle/>
          <a:p>
            <a:pPr algn="ctr"/>
            <a:r>
              <a:rPr lang="zh-CN" altLang="en-US" sz="1700" dirty="0">
                <a:solidFill>
                  <a:srgbClr val="F8F8F8"/>
                </a:solidFill>
                <a:latin typeface="微软雅黑" pitchFamily="34" charset="-122"/>
                <a:ea typeface="微软雅黑" pitchFamily="34" charset="-122"/>
              </a:rPr>
              <a:t>优势</a:t>
            </a:r>
            <a:r>
              <a:rPr lang="zh-CN" altLang="en-US" sz="1700" dirty="0" smtClean="0">
                <a:solidFill>
                  <a:srgbClr val="F8F8F8"/>
                </a:solidFill>
                <a:latin typeface="微软雅黑" pitchFamily="34" charset="-122"/>
                <a:ea typeface="微软雅黑" pitchFamily="34" charset="-122"/>
              </a:rPr>
              <a:t>一</a:t>
            </a:r>
            <a:endParaRPr lang="zh-CN" altLang="en-US" sz="1700" dirty="0">
              <a:solidFill>
                <a:srgbClr val="F8F8F8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480477" y="1849388"/>
            <a:ext cx="1988534" cy="256666"/>
          </a:xfrm>
          <a:prstGeom prst="rect">
            <a:avLst/>
          </a:prstGeom>
          <a:noFill/>
        </p:spPr>
        <p:txBody>
          <a:bodyPr wrap="square" lIns="71305" tIns="35652" rIns="71305" bIns="35652" rtlCol="0">
            <a:spAutoFit/>
          </a:bodyPr>
          <a:lstStyle/>
          <a:p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同时的</a:t>
            </a:r>
            <a:r>
              <a:rPr lang="en-US" altLang="zh-CN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incast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和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outcast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514621" y="2984310"/>
            <a:ext cx="798029" cy="333610"/>
          </a:xfrm>
          <a:prstGeom prst="rect">
            <a:avLst/>
          </a:prstGeom>
          <a:noFill/>
        </p:spPr>
        <p:txBody>
          <a:bodyPr wrap="none" lIns="71305" tIns="35652" rIns="71305" bIns="35652" rtlCol="0">
            <a:spAutoFit/>
          </a:bodyPr>
          <a:lstStyle/>
          <a:p>
            <a:pPr algn="ctr"/>
            <a:r>
              <a:rPr lang="zh-CN" altLang="en-US" sz="1700" dirty="0">
                <a:solidFill>
                  <a:srgbClr val="F8F8F8"/>
                </a:solidFill>
                <a:latin typeface="微软雅黑" pitchFamily="34" charset="-122"/>
                <a:ea typeface="微软雅黑" pitchFamily="34" charset="-122"/>
              </a:rPr>
              <a:t>优势</a:t>
            </a:r>
            <a:r>
              <a:rPr lang="zh-CN" altLang="en-US" sz="1700" dirty="0" smtClean="0">
                <a:solidFill>
                  <a:srgbClr val="F8F8F8"/>
                </a:solidFill>
                <a:latin typeface="微软雅黑" pitchFamily="34" charset="-122"/>
                <a:ea typeface="微软雅黑" pitchFamily="34" charset="-122"/>
              </a:rPr>
              <a:t>二</a:t>
            </a:r>
            <a:endParaRPr lang="zh-CN" altLang="en-US" sz="1700" dirty="0">
              <a:solidFill>
                <a:srgbClr val="F8F8F8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480477" y="3032882"/>
            <a:ext cx="1988534" cy="256666"/>
          </a:xfrm>
          <a:prstGeom prst="rect">
            <a:avLst/>
          </a:prstGeom>
          <a:noFill/>
        </p:spPr>
        <p:txBody>
          <a:bodyPr wrap="square" lIns="71305" tIns="35652" rIns="71305" bIns="35652" rtlCol="0">
            <a:spAutoFit/>
          </a:bodyPr>
          <a:lstStyle/>
          <a:p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多样的数据包大小，流模型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514621" y="4064430"/>
            <a:ext cx="798029" cy="333610"/>
          </a:xfrm>
          <a:prstGeom prst="rect">
            <a:avLst/>
          </a:prstGeom>
          <a:noFill/>
        </p:spPr>
        <p:txBody>
          <a:bodyPr wrap="none" lIns="71305" tIns="35652" rIns="71305" bIns="35652" rtlCol="0">
            <a:spAutoFit/>
          </a:bodyPr>
          <a:lstStyle/>
          <a:p>
            <a:pPr algn="ctr"/>
            <a:r>
              <a:rPr lang="zh-CN" altLang="en-US" sz="1700" dirty="0">
                <a:solidFill>
                  <a:srgbClr val="F8F8F8"/>
                </a:solidFill>
                <a:latin typeface="微软雅黑" pitchFamily="34" charset="-122"/>
                <a:ea typeface="微软雅黑" pitchFamily="34" charset="-122"/>
              </a:rPr>
              <a:t>优势</a:t>
            </a:r>
            <a:r>
              <a:rPr lang="zh-CN" altLang="en-US" sz="1700" dirty="0" smtClean="0">
                <a:solidFill>
                  <a:srgbClr val="F8F8F8"/>
                </a:solidFill>
                <a:latin typeface="微软雅黑" pitchFamily="34" charset="-122"/>
                <a:ea typeface="微软雅黑" pitchFamily="34" charset="-122"/>
              </a:rPr>
              <a:t>三</a:t>
            </a:r>
            <a:endParaRPr lang="zh-CN" altLang="en-US" sz="1700" dirty="0">
              <a:solidFill>
                <a:srgbClr val="F8F8F8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480477" y="4113002"/>
            <a:ext cx="1988534" cy="256666"/>
          </a:xfrm>
          <a:prstGeom prst="rect">
            <a:avLst/>
          </a:prstGeom>
          <a:noFill/>
        </p:spPr>
        <p:txBody>
          <a:bodyPr wrap="square" lIns="71305" tIns="35652" rIns="71305" bIns="35652" rtlCol="0">
            <a:spAutoFit/>
          </a:bodyPr>
          <a:lstStyle/>
          <a:p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过量使用或者说过载的拓扑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847888" y="1760174"/>
            <a:ext cx="798028" cy="333610"/>
          </a:xfrm>
          <a:prstGeom prst="rect">
            <a:avLst/>
          </a:prstGeom>
          <a:noFill/>
        </p:spPr>
        <p:txBody>
          <a:bodyPr wrap="none" lIns="71305" tIns="35652" rIns="71305" bIns="35652" rtlCol="0">
            <a:spAutoFit/>
          </a:bodyPr>
          <a:lstStyle/>
          <a:p>
            <a:pPr algn="ctr"/>
            <a:r>
              <a:rPr lang="zh-CN" altLang="en-US" sz="1700" dirty="0" smtClean="0">
                <a:solidFill>
                  <a:srgbClr val="F8F8F8"/>
                </a:solidFill>
                <a:latin typeface="微软雅黑" pitchFamily="34" charset="-122"/>
                <a:ea typeface="微软雅黑" pitchFamily="34" charset="-122"/>
              </a:rPr>
              <a:t>优势</a:t>
            </a:r>
            <a:r>
              <a:rPr lang="zh-CN" altLang="en-US" sz="1700" dirty="0">
                <a:solidFill>
                  <a:srgbClr val="F8F8F8"/>
                </a:solidFill>
                <a:latin typeface="微软雅黑" pitchFamily="34" charset="-122"/>
                <a:ea typeface="微软雅黑" pitchFamily="34" charset="-122"/>
              </a:rPr>
              <a:t>四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847888" y="3128326"/>
            <a:ext cx="798028" cy="333610"/>
          </a:xfrm>
          <a:prstGeom prst="rect">
            <a:avLst/>
          </a:prstGeom>
          <a:noFill/>
        </p:spPr>
        <p:txBody>
          <a:bodyPr wrap="none" lIns="71305" tIns="35652" rIns="71305" bIns="35652" rtlCol="0">
            <a:spAutoFit/>
          </a:bodyPr>
          <a:lstStyle/>
          <a:p>
            <a:pPr algn="ctr"/>
            <a:r>
              <a:rPr lang="zh-CN" altLang="en-US" sz="1700" dirty="0" smtClean="0">
                <a:solidFill>
                  <a:srgbClr val="F8F8F8"/>
                </a:solidFill>
                <a:latin typeface="微软雅黑" pitchFamily="34" charset="-122"/>
                <a:ea typeface="微软雅黑" pitchFamily="34" charset="-122"/>
              </a:rPr>
              <a:t>不足一</a:t>
            </a:r>
            <a:endParaRPr lang="zh-CN" altLang="en-US" sz="1700" dirty="0">
              <a:solidFill>
                <a:srgbClr val="F8F8F8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747095" y="1583430"/>
            <a:ext cx="2127374" cy="625998"/>
          </a:xfrm>
          <a:prstGeom prst="rect">
            <a:avLst/>
          </a:prstGeom>
          <a:noFill/>
        </p:spPr>
        <p:txBody>
          <a:bodyPr wrap="square" lIns="71305" tIns="35652" rIns="71305" bIns="35652" rtlCol="0">
            <a:spAutoFit/>
          </a:bodyPr>
          <a:lstStyle/>
          <a:p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失败的链路  包括链路速度的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差异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虚拟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机器（有管理程序支持）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747095" y="3001516"/>
            <a:ext cx="2127374" cy="441332"/>
          </a:xfrm>
          <a:prstGeom prst="rect">
            <a:avLst/>
          </a:prstGeom>
          <a:noFill/>
        </p:spPr>
        <p:txBody>
          <a:bodyPr wrap="square" lIns="71305" tIns="35652" rIns="71305" bIns="35652" rtlCol="0">
            <a:spAutoFit/>
          </a:bodyPr>
          <a:lstStyle/>
          <a:p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不均等长度的多路径，例如</a:t>
            </a:r>
            <a:r>
              <a:rPr lang="en-US" altLang="zh-CN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Bcube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2" name="燕尾形 21"/>
          <p:cNvSpPr/>
          <p:nvPr/>
        </p:nvSpPr>
        <p:spPr bwMode="auto">
          <a:xfrm rot="5400000" flipV="1">
            <a:off x="4817334" y="4186718"/>
            <a:ext cx="840093" cy="917743"/>
          </a:xfrm>
          <a:prstGeom prst="chevron">
            <a:avLst>
              <a:gd name="adj" fmla="val 23860"/>
            </a:avLst>
          </a:prstGeom>
          <a:solidFill>
            <a:srgbClr val="013B6D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71305" tIns="35652" rIns="71305" bIns="35652" numCol="1" rtlCol="0" anchor="t" anchorCtr="0" compatLnSpc="1">
            <a:prstTxWarp prst="textNoShape">
              <a:avLst/>
            </a:prstTxWarp>
          </a:bodyPr>
          <a:lstStyle/>
          <a:p>
            <a:pPr defTabSz="713049" fontAlgn="base">
              <a:spcBef>
                <a:spcPct val="0"/>
              </a:spcBef>
              <a:spcAft>
                <a:spcPct val="0"/>
              </a:spcAft>
            </a:pPr>
            <a:endParaRPr lang="zh-CN" altLang="en-US" sz="1400">
              <a:latin typeface="Arial" pitchFamily="34" charset="0"/>
              <a:ea typeface="宋体" pitchFamily="2" charset="-122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847888" y="4424470"/>
            <a:ext cx="798028" cy="333610"/>
          </a:xfrm>
          <a:prstGeom prst="rect">
            <a:avLst/>
          </a:prstGeom>
          <a:noFill/>
        </p:spPr>
        <p:txBody>
          <a:bodyPr wrap="none" lIns="71305" tIns="35652" rIns="71305" bIns="35652" rtlCol="0">
            <a:spAutoFit/>
          </a:bodyPr>
          <a:lstStyle/>
          <a:p>
            <a:pPr algn="ctr"/>
            <a:r>
              <a:rPr lang="zh-CN" altLang="en-US" sz="1700" dirty="0" smtClean="0">
                <a:solidFill>
                  <a:srgbClr val="F8F8F8"/>
                </a:solidFill>
                <a:latin typeface="微软雅黑" pitchFamily="34" charset="-122"/>
                <a:ea typeface="微软雅黑" pitchFamily="34" charset="-122"/>
              </a:rPr>
              <a:t>不足二</a:t>
            </a:r>
            <a:endParaRPr lang="zh-CN" altLang="en-US" sz="1700" dirty="0">
              <a:solidFill>
                <a:srgbClr val="F8F8F8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747095" y="4441676"/>
            <a:ext cx="2127374" cy="256666"/>
          </a:xfrm>
          <a:prstGeom prst="rect">
            <a:avLst/>
          </a:prstGeom>
          <a:noFill/>
        </p:spPr>
        <p:txBody>
          <a:bodyPr wrap="square" lIns="71305" tIns="35652" rIns="71305" bIns="35652" rtlCol="0">
            <a:spAutoFit/>
          </a:bodyPr>
          <a:lstStyle/>
          <a:p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公用因特网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5" name="Freeform 6"/>
          <p:cNvSpPr>
            <a:spLocks/>
          </p:cNvSpPr>
          <p:nvPr/>
        </p:nvSpPr>
        <p:spPr bwMode="auto">
          <a:xfrm>
            <a:off x="-113" y="2048917"/>
            <a:ext cx="523131" cy="2105959"/>
          </a:xfrm>
          <a:custGeom>
            <a:avLst/>
            <a:gdLst/>
            <a:ahLst/>
            <a:cxnLst/>
            <a:rect l="l" t="t" r="r" b="b"/>
            <a:pathLst>
              <a:path w="621232" h="2527151">
                <a:moveTo>
                  <a:pt x="621232" y="0"/>
                </a:moveTo>
                <a:lnTo>
                  <a:pt x="0" y="0"/>
                </a:lnTo>
                <a:lnTo>
                  <a:pt x="0" y="2527151"/>
                </a:lnTo>
                <a:lnTo>
                  <a:pt x="621232" y="2527151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71305" tIns="35652" rIns="71305" bIns="35652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26" name="Freeform 6"/>
          <p:cNvSpPr>
            <a:spLocks/>
          </p:cNvSpPr>
          <p:nvPr/>
        </p:nvSpPr>
        <p:spPr bwMode="auto">
          <a:xfrm>
            <a:off x="523019" y="985292"/>
            <a:ext cx="537413" cy="4296709"/>
          </a:xfrm>
          <a:custGeom>
            <a:avLst/>
            <a:gdLst>
              <a:gd name="connsiteX0" fmla="*/ 638192 w 638192"/>
              <a:gd name="connsiteY0" fmla="*/ 0 h 3403451"/>
              <a:gd name="connsiteX1" fmla="*/ 0 w 638192"/>
              <a:gd name="connsiteY1" fmla="*/ 876300 h 3403451"/>
              <a:gd name="connsiteX2" fmla="*/ 0 w 638192"/>
              <a:gd name="connsiteY2" fmla="*/ 3403451 h 3403451"/>
              <a:gd name="connsiteX3" fmla="*/ 621232 w 638192"/>
              <a:gd name="connsiteY3" fmla="*/ 3403451 h 3403451"/>
              <a:gd name="connsiteX4" fmla="*/ 638192 w 638192"/>
              <a:gd name="connsiteY4" fmla="*/ 0 h 3403451"/>
              <a:gd name="connsiteX0" fmla="*/ 638192 w 638192"/>
              <a:gd name="connsiteY0" fmla="*/ 0 h 4260701"/>
              <a:gd name="connsiteX1" fmla="*/ 0 w 638192"/>
              <a:gd name="connsiteY1" fmla="*/ 876300 h 4260701"/>
              <a:gd name="connsiteX2" fmla="*/ 0 w 638192"/>
              <a:gd name="connsiteY2" fmla="*/ 3403451 h 4260701"/>
              <a:gd name="connsiteX3" fmla="*/ 638192 w 638192"/>
              <a:gd name="connsiteY3" fmla="*/ 4260701 h 4260701"/>
              <a:gd name="connsiteX4" fmla="*/ 638192 w 638192"/>
              <a:gd name="connsiteY4" fmla="*/ 0 h 4260701"/>
              <a:gd name="connsiteX0" fmla="*/ 638192 w 638192"/>
              <a:gd name="connsiteY0" fmla="*/ 0 h 4508351"/>
              <a:gd name="connsiteX1" fmla="*/ 0 w 638192"/>
              <a:gd name="connsiteY1" fmla="*/ 1123950 h 4508351"/>
              <a:gd name="connsiteX2" fmla="*/ 0 w 638192"/>
              <a:gd name="connsiteY2" fmla="*/ 3651101 h 4508351"/>
              <a:gd name="connsiteX3" fmla="*/ 638192 w 638192"/>
              <a:gd name="connsiteY3" fmla="*/ 4508351 h 4508351"/>
              <a:gd name="connsiteX4" fmla="*/ 638192 w 638192"/>
              <a:gd name="connsiteY4" fmla="*/ 0 h 4508351"/>
              <a:gd name="connsiteX0" fmla="*/ 638192 w 638192"/>
              <a:gd name="connsiteY0" fmla="*/ 0 h 5003651"/>
              <a:gd name="connsiteX1" fmla="*/ 0 w 638192"/>
              <a:gd name="connsiteY1" fmla="*/ 1123950 h 5003651"/>
              <a:gd name="connsiteX2" fmla="*/ 0 w 638192"/>
              <a:gd name="connsiteY2" fmla="*/ 3651101 h 5003651"/>
              <a:gd name="connsiteX3" fmla="*/ 638192 w 638192"/>
              <a:gd name="connsiteY3" fmla="*/ 5003651 h 5003651"/>
              <a:gd name="connsiteX4" fmla="*/ 638192 w 638192"/>
              <a:gd name="connsiteY4" fmla="*/ 0 h 5003651"/>
              <a:gd name="connsiteX0" fmla="*/ 638192 w 638192"/>
              <a:gd name="connsiteY0" fmla="*/ 0 h 5156051"/>
              <a:gd name="connsiteX1" fmla="*/ 0 w 638192"/>
              <a:gd name="connsiteY1" fmla="*/ 1276350 h 5156051"/>
              <a:gd name="connsiteX2" fmla="*/ 0 w 638192"/>
              <a:gd name="connsiteY2" fmla="*/ 3803501 h 5156051"/>
              <a:gd name="connsiteX3" fmla="*/ 638192 w 638192"/>
              <a:gd name="connsiteY3" fmla="*/ 5156051 h 5156051"/>
              <a:gd name="connsiteX4" fmla="*/ 638192 w 638192"/>
              <a:gd name="connsiteY4" fmla="*/ 0 h 5156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8192" h="5156051">
                <a:moveTo>
                  <a:pt x="638192" y="0"/>
                </a:moveTo>
                <a:lnTo>
                  <a:pt x="0" y="1276350"/>
                </a:lnTo>
                <a:lnTo>
                  <a:pt x="0" y="3803501"/>
                </a:lnTo>
                <a:lnTo>
                  <a:pt x="638192" y="5156051"/>
                </a:lnTo>
                <a:lnTo>
                  <a:pt x="638192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71305" tIns="35652" rIns="71305" bIns="35652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29" name="燕尾形 28"/>
          <p:cNvSpPr/>
          <p:nvPr/>
        </p:nvSpPr>
        <p:spPr bwMode="auto">
          <a:xfrm rot="16200000">
            <a:off x="4826849" y="1522531"/>
            <a:ext cx="840093" cy="917743"/>
          </a:xfrm>
          <a:prstGeom prst="chevron">
            <a:avLst>
              <a:gd name="adj" fmla="val 23860"/>
            </a:avLst>
          </a:prstGeom>
          <a:solidFill>
            <a:srgbClr val="013B6D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71305" tIns="35652" rIns="71305" bIns="35652" numCol="1" rtlCol="0" anchor="t" anchorCtr="0" compatLnSpc="1">
            <a:prstTxWarp prst="textNoShape">
              <a:avLst/>
            </a:prstTxWarp>
          </a:bodyPr>
          <a:lstStyle/>
          <a:p>
            <a:pPr defTabSz="713049" fontAlgn="base">
              <a:spcBef>
                <a:spcPct val="0"/>
              </a:spcBef>
              <a:spcAft>
                <a:spcPct val="0"/>
              </a:spcAft>
            </a:pPr>
            <a:endParaRPr lang="zh-CN" altLang="en-US" sz="1400">
              <a:latin typeface="Arial" pitchFamily="34" charset="0"/>
              <a:ea typeface="宋体" pitchFamily="2" charset="-122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847882" y="1725492"/>
            <a:ext cx="798028" cy="333610"/>
          </a:xfrm>
          <a:prstGeom prst="rect">
            <a:avLst/>
          </a:prstGeom>
          <a:noFill/>
        </p:spPr>
        <p:txBody>
          <a:bodyPr wrap="none" lIns="71305" tIns="35652" rIns="71305" bIns="35652" rtlCol="0">
            <a:spAutoFit/>
          </a:bodyPr>
          <a:lstStyle/>
          <a:p>
            <a:pPr algn="ctr"/>
            <a:r>
              <a:rPr lang="zh-CN" altLang="en-US" sz="1700" dirty="0" smtClean="0">
                <a:solidFill>
                  <a:srgbClr val="F8F8F8"/>
                </a:solidFill>
                <a:latin typeface="微软雅黑" pitchFamily="34" charset="-122"/>
                <a:ea typeface="微软雅黑" pitchFamily="34" charset="-122"/>
              </a:rPr>
              <a:t>优势</a:t>
            </a:r>
            <a:r>
              <a:rPr lang="zh-CN" altLang="en-US" sz="1700" dirty="0">
                <a:solidFill>
                  <a:srgbClr val="F8F8F8"/>
                </a:solidFill>
                <a:latin typeface="微软雅黑" pitchFamily="34" charset="-122"/>
                <a:ea typeface="微软雅黑" pitchFamily="34" charset="-122"/>
              </a:rPr>
              <a:t>四</a:t>
            </a:r>
          </a:p>
        </p:txBody>
      </p:sp>
    </p:spTree>
    <p:extLst>
      <p:ext uri="{BB962C8B-B14F-4D97-AF65-F5344CB8AC3E}">
        <p14:creationId xmlns:p14="http://schemas.microsoft.com/office/powerpoint/2010/main" val="461516667"/>
      </p:ext>
    </p:extLst>
  </p:cSld>
  <p:clrMapOvr>
    <a:masterClrMapping/>
  </p:clrMapOvr>
  <p:transition spd="slow" advClick="0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4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4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9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4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3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4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700"/>
                            </p:stCondLst>
                            <p:childTnLst>
                              <p:par>
                                <p:cTn id="3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400"/>
                            </p:stCondLst>
                            <p:childTnLst>
                              <p:par>
                                <p:cTn id="6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7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7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7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7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4300"/>
                            </p:stCondLst>
                            <p:childTnLst>
                              <p:par>
                                <p:cTn id="9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 animBg="1"/>
      <p:bldP spid="23" grpId="0"/>
      <p:bldP spid="24" grpId="0"/>
      <p:bldP spid="25" grpId="0" animBg="1"/>
      <p:bldP spid="26" grpId="0" animBg="1"/>
      <p:bldP spid="29" grpId="0" animBg="1"/>
      <p:bldP spid="30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3"/>
          <p:cNvSpPr/>
          <p:nvPr/>
        </p:nvSpPr>
        <p:spPr>
          <a:xfrm>
            <a:off x="0" y="1273572"/>
            <a:ext cx="9144000" cy="3744168"/>
          </a:xfrm>
          <a:prstGeom prst="rect">
            <a:avLst/>
          </a:prstGeom>
          <a:solidFill>
            <a:srgbClr val="013B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85862"/>
            <a:endParaRPr lang="en-US" sz="3000" dirty="0">
              <a:solidFill>
                <a:prstClr val="white"/>
              </a:solidFill>
              <a:ea typeface="微软雅黑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791705" y="2065412"/>
            <a:ext cx="3560590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60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微软雅黑"/>
                <a:ea typeface="微软雅黑"/>
              </a:rPr>
              <a:t>THANKS!</a:t>
            </a:r>
            <a:endParaRPr lang="zh-CN" altLang="en-US" sz="60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ea typeface="微软雅黑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4283968" y="553244"/>
            <a:ext cx="566400" cy="566400"/>
            <a:chOff x="2195736" y="5157192"/>
            <a:chExt cx="864096" cy="864096"/>
          </a:xfrm>
        </p:grpSpPr>
        <p:sp>
          <p:nvSpPr>
            <p:cNvPr id="6" name="椭圆 5"/>
            <p:cNvSpPr/>
            <p:nvPr/>
          </p:nvSpPr>
          <p:spPr>
            <a:xfrm>
              <a:off x="2195736" y="5157192"/>
              <a:ext cx="864096" cy="864096"/>
            </a:xfrm>
            <a:prstGeom prst="ellipse">
              <a:avLst/>
            </a:prstGeom>
            <a:solidFill>
              <a:srgbClr val="013B6D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685862"/>
              <a:endParaRPr lang="zh-CN" altLang="en-US" sz="3000">
                <a:solidFill>
                  <a:prstClr val="white"/>
                </a:solidFill>
                <a:ea typeface="微软雅黑"/>
              </a:endParaRPr>
            </a:p>
          </p:txBody>
        </p:sp>
        <p:sp>
          <p:nvSpPr>
            <p:cNvPr id="7" name="Freeform 12"/>
            <p:cNvSpPr>
              <a:spLocks noEditPoints="1"/>
            </p:cNvSpPr>
            <p:nvPr/>
          </p:nvSpPr>
          <p:spPr bwMode="black">
            <a:xfrm>
              <a:off x="2420939" y="5327612"/>
              <a:ext cx="437585" cy="528084"/>
            </a:xfrm>
            <a:custGeom>
              <a:avLst/>
              <a:gdLst>
                <a:gd name="T0" fmla="*/ 709 w 709"/>
                <a:gd name="T1" fmla="*/ 570 h 709"/>
                <a:gd name="T2" fmla="*/ 373 w 709"/>
                <a:gd name="T3" fmla="*/ 709 h 709"/>
                <a:gd name="T4" fmla="*/ 373 w 709"/>
                <a:gd name="T5" fmla="*/ 294 h 709"/>
                <a:gd name="T6" fmla="*/ 709 w 709"/>
                <a:gd name="T7" fmla="*/ 154 h 709"/>
                <a:gd name="T8" fmla="*/ 709 w 709"/>
                <a:gd name="T9" fmla="*/ 570 h 709"/>
                <a:gd name="T10" fmla="*/ 335 w 709"/>
                <a:gd name="T11" fmla="*/ 294 h 709"/>
                <a:gd name="T12" fmla="*/ 0 w 709"/>
                <a:gd name="T13" fmla="*/ 154 h 709"/>
                <a:gd name="T14" fmla="*/ 0 w 709"/>
                <a:gd name="T15" fmla="*/ 570 h 709"/>
                <a:gd name="T16" fmla="*/ 335 w 709"/>
                <a:gd name="T17" fmla="*/ 709 h 709"/>
                <a:gd name="T18" fmla="*/ 335 w 709"/>
                <a:gd name="T19" fmla="*/ 294 h 709"/>
                <a:gd name="T20" fmla="*/ 354 w 709"/>
                <a:gd name="T21" fmla="*/ 0 h 709"/>
                <a:gd name="T22" fmla="*/ 0 w 709"/>
                <a:gd name="T23" fmla="*/ 126 h 709"/>
                <a:gd name="T24" fmla="*/ 354 w 709"/>
                <a:gd name="T25" fmla="*/ 268 h 709"/>
                <a:gd name="T26" fmla="*/ 709 w 709"/>
                <a:gd name="T27" fmla="*/ 126 h 709"/>
                <a:gd name="T28" fmla="*/ 354 w 709"/>
                <a:gd name="T29" fmla="*/ 0 h 7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9" h="709">
                  <a:moveTo>
                    <a:pt x="709" y="570"/>
                  </a:moveTo>
                  <a:lnTo>
                    <a:pt x="373" y="709"/>
                  </a:lnTo>
                  <a:lnTo>
                    <a:pt x="373" y="294"/>
                  </a:lnTo>
                  <a:lnTo>
                    <a:pt x="709" y="154"/>
                  </a:lnTo>
                  <a:lnTo>
                    <a:pt x="709" y="570"/>
                  </a:lnTo>
                  <a:close/>
                  <a:moveTo>
                    <a:pt x="335" y="294"/>
                  </a:moveTo>
                  <a:lnTo>
                    <a:pt x="0" y="154"/>
                  </a:lnTo>
                  <a:lnTo>
                    <a:pt x="0" y="570"/>
                  </a:lnTo>
                  <a:lnTo>
                    <a:pt x="335" y="709"/>
                  </a:lnTo>
                  <a:lnTo>
                    <a:pt x="335" y="294"/>
                  </a:lnTo>
                  <a:close/>
                  <a:moveTo>
                    <a:pt x="354" y="0"/>
                  </a:moveTo>
                  <a:lnTo>
                    <a:pt x="0" y="126"/>
                  </a:lnTo>
                  <a:lnTo>
                    <a:pt x="354" y="268"/>
                  </a:lnTo>
                  <a:lnTo>
                    <a:pt x="709" y="126"/>
                  </a:lnTo>
                  <a:lnTo>
                    <a:pt x="35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82305" tIns="41153" rIns="82305" bIns="41153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2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63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45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27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09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090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72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54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400">
                <a:solidFill>
                  <a:srgbClr val="FFFFFF"/>
                </a:solidFill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5011656" y="553244"/>
            <a:ext cx="566400" cy="566400"/>
            <a:chOff x="2267143" y="2492896"/>
            <a:chExt cx="864096" cy="864096"/>
          </a:xfrm>
        </p:grpSpPr>
        <p:sp>
          <p:nvSpPr>
            <p:cNvPr id="9" name="椭圆 8"/>
            <p:cNvSpPr/>
            <p:nvPr/>
          </p:nvSpPr>
          <p:spPr>
            <a:xfrm>
              <a:off x="2267143" y="2492896"/>
              <a:ext cx="864096" cy="864096"/>
            </a:xfrm>
            <a:prstGeom prst="ellipse">
              <a:avLst/>
            </a:prstGeom>
            <a:solidFill>
              <a:srgbClr val="013B6D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685862"/>
              <a:endParaRPr lang="zh-CN" altLang="en-US" sz="3000">
                <a:solidFill>
                  <a:prstClr val="white"/>
                </a:solidFill>
                <a:ea typeface="微软雅黑"/>
              </a:endParaRPr>
            </a:p>
          </p:txBody>
        </p:sp>
        <p:sp>
          <p:nvSpPr>
            <p:cNvPr id="10" name="Freeform 18"/>
            <p:cNvSpPr>
              <a:spLocks noEditPoints="1"/>
            </p:cNvSpPr>
            <p:nvPr/>
          </p:nvSpPr>
          <p:spPr bwMode="black">
            <a:xfrm>
              <a:off x="2496467" y="2693855"/>
              <a:ext cx="423965" cy="470210"/>
            </a:xfrm>
            <a:custGeom>
              <a:avLst/>
              <a:gdLst>
                <a:gd name="T0" fmla="*/ 129 w 246"/>
                <a:gd name="T1" fmla="*/ 192 h 300"/>
                <a:gd name="T2" fmla="*/ 43 w 246"/>
                <a:gd name="T3" fmla="*/ 202 h 300"/>
                <a:gd name="T4" fmla="*/ 129 w 246"/>
                <a:gd name="T5" fmla="*/ 126 h 300"/>
                <a:gd name="T6" fmla="*/ 43 w 246"/>
                <a:gd name="T7" fmla="*/ 135 h 300"/>
                <a:gd name="T8" fmla="*/ 129 w 246"/>
                <a:gd name="T9" fmla="*/ 126 h 300"/>
                <a:gd name="T10" fmla="*/ 215 w 246"/>
                <a:gd name="T11" fmla="*/ 101 h 300"/>
                <a:gd name="T12" fmla="*/ 219 w 246"/>
                <a:gd name="T13" fmla="*/ 90 h 300"/>
                <a:gd name="T14" fmla="*/ 208 w 246"/>
                <a:gd name="T15" fmla="*/ 111 h 300"/>
                <a:gd name="T16" fmla="*/ 43 w 246"/>
                <a:gd name="T17" fmla="*/ 92 h 300"/>
                <a:gd name="T18" fmla="*/ 117 w 246"/>
                <a:gd name="T19" fmla="*/ 102 h 300"/>
                <a:gd name="T20" fmla="*/ 43 w 246"/>
                <a:gd name="T21" fmla="*/ 235 h 300"/>
                <a:gd name="T22" fmla="*/ 117 w 246"/>
                <a:gd name="T23" fmla="*/ 226 h 300"/>
                <a:gd name="T24" fmla="*/ 43 w 246"/>
                <a:gd name="T25" fmla="*/ 235 h 300"/>
                <a:gd name="T26" fmla="*/ 11 w 246"/>
                <a:gd name="T27" fmla="*/ 287 h 300"/>
                <a:gd name="T28" fmla="*/ 35 w 246"/>
                <a:gd name="T29" fmla="*/ 36 h 300"/>
                <a:gd name="T30" fmla="*/ 0 w 246"/>
                <a:gd name="T31" fmla="*/ 22 h 300"/>
                <a:gd name="T32" fmla="*/ 219 w 246"/>
                <a:gd name="T33" fmla="*/ 300 h 300"/>
                <a:gd name="T34" fmla="*/ 208 w 246"/>
                <a:gd name="T35" fmla="*/ 173 h 300"/>
                <a:gd name="T36" fmla="*/ 117 w 246"/>
                <a:gd name="T37" fmla="*/ 159 h 300"/>
                <a:gd name="T38" fmla="*/ 43 w 246"/>
                <a:gd name="T39" fmla="*/ 169 h 300"/>
                <a:gd name="T40" fmla="*/ 117 w 246"/>
                <a:gd name="T41" fmla="*/ 159 h 300"/>
                <a:gd name="T42" fmla="*/ 57 w 246"/>
                <a:gd name="T43" fmla="*/ 22 h 300"/>
                <a:gd name="T44" fmla="*/ 86 w 246"/>
                <a:gd name="T45" fmla="*/ 20 h 300"/>
                <a:gd name="T46" fmla="*/ 110 w 246"/>
                <a:gd name="T47" fmla="*/ 0 h 300"/>
                <a:gd name="T48" fmla="*/ 133 w 246"/>
                <a:gd name="T49" fmla="*/ 20 h 300"/>
                <a:gd name="T50" fmla="*/ 162 w 246"/>
                <a:gd name="T51" fmla="*/ 22 h 300"/>
                <a:gd name="T52" fmla="*/ 179 w 246"/>
                <a:gd name="T53" fmla="*/ 43 h 300"/>
                <a:gd name="T54" fmla="*/ 41 w 246"/>
                <a:gd name="T55" fmla="*/ 36 h 300"/>
                <a:gd name="T56" fmla="*/ 110 w 246"/>
                <a:gd name="T57" fmla="*/ 20 h 300"/>
                <a:gd name="T58" fmla="*/ 110 w 246"/>
                <a:gd name="T59" fmla="*/ 11 h 300"/>
                <a:gd name="T60" fmla="*/ 190 w 246"/>
                <a:gd name="T61" fmla="*/ 269 h 300"/>
                <a:gd name="T62" fmla="*/ 29 w 246"/>
                <a:gd name="T63" fmla="*/ 59 h 300"/>
                <a:gd name="T64" fmla="*/ 190 w 246"/>
                <a:gd name="T65" fmla="*/ 71 h 300"/>
                <a:gd name="T66" fmla="*/ 200 w 246"/>
                <a:gd name="T67" fmla="*/ 49 h 300"/>
                <a:gd name="T68" fmla="*/ 19 w 246"/>
                <a:gd name="T69" fmla="*/ 278 h 300"/>
                <a:gd name="T70" fmla="*/ 200 w 246"/>
                <a:gd name="T71" fmla="*/ 185 h 300"/>
                <a:gd name="T72" fmla="*/ 190 w 246"/>
                <a:gd name="T73" fmla="*/ 269 h 300"/>
                <a:gd name="T74" fmla="*/ 190 w 246"/>
                <a:gd name="T75" fmla="*/ 133 h 300"/>
                <a:gd name="T76" fmla="*/ 200 w 246"/>
                <a:gd name="T77" fmla="*/ 124 h 300"/>
                <a:gd name="T78" fmla="*/ 215 w 246"/>
                <a:gd name="T79" fmla="*/ 35 h 300"/>
                <a:gd name="T80" fmla="*/ 219 w 246"/>
                <a:gd name="T81" fmla="*/ 22 h 300"/>
                <a:gd name="T82" fmla="*/ 184 w 246"/>
                <a:gd name="T83" fmla="*/ 36 h 300"/>
                <a:gd name="T84" fmla="*/ 208 w 246"/>
                <a:gd name="T85" fmla="*/ 44 h 300"/>
                <a:gd name="T86" fmla="*/ 246 w 246"/>
                <a:gd name="T87" fmla="*/ 41 h 300"/>
                <a:gd name="T88" fmla="*/ 155 w 246"/>
                <a:gd name="T89" fmla="*/ 134 h 300"/>
                <a:gd name="T90" fmla="*/ 156 w 246"/>
                <a:gd name="T91" fmla="*/ 92 h 300"/>
                <a:gd name="T92" fmla="*/ 218 w 246"/>
                <a:gd name="T93" fmla="*/ 41 h 300"/>
                <a:gd name="T94" fmla="*/ 246 w 246"/>
                <a:gd name="T95" fmla="*/ 107 h 300"/>
                <a:gd name="T96" fmla="*/ 155 w 246"/>
                <a:gd name="T97" fmla="*/ 201 h 300"/>
                <a:gd name="T98" fmla="*/ 156 w 246"/>
                <a:gd name="T99" fmla="*/ 159 h 300"/>
                <a:gd name="T100" fmla="*/ 218 w 246"/>
                <a:gd name="T101" fmla="*/ 107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46" h="300">
                  <a:moveTo>
                    <a:pt x="43" y="192"/>
                  </a:moveTo>
                  <a:cubicBezTo>
                    <a:pt x="129" y="192"/>
                    <a:pt x="129" y="192"/>
                    <a:pt x="129" y="192"/>
                  </a:cubicBezTo>
                  <a:cubicBezTo>
                    <a:pt x="129" y="202"/>
                    <a:pt x="129" y="202"/>
                    <a:pt x="129" y="202"/>
                  </a:cubicBezTo>
                  <a:cubicBezTo>
                    <a:pt x="43" y="202"/>
                    <a:pt x="43" y="202"/>
                    <a:pt x="43" y="202"/>
                  </a:cubicBezTo>
                  <a:lnTo>
                    <a:pt x="43" y="192"/>
                  </a:lnTo>
                  <a:close/>
                  <a:moveTo>
                    <a:pt x="129" y="126"/>
                  </a:moveTo>
                  <a:cubicBezTo>
                    <a:pt x="43" y="126"/>
                    <a:pt x="43" y="126"/>
                    <a:pt x="43" y="126"/>
                  </a:cubicBezTo>
                  <a:cubicBezTo>
                    <a:pt x="43" y="135"/>
                    <a:pt x="43" y="135"/>
                    <a:pt x="43" y="135"/>
                  </a:cubicBezTo>
                  <a:cubicBezTo>
                    <a:pt x="129" y="135"/>
                    <a:pt x="129" y="135"/>
                    <a:pt x="129" y="135"/>
                  </a:cubicBezTo>
                  <a:lnTo>
                    <a:pt x="129" y="126"/>
                  </a:lnTo>
                  <a:close/>
                  <a:moveTo>
                    <a:pt x="208" y="111"/>
                  </a:moveTo>
                  <a:cubicBezTo>
                    <a:pt x="215" y="101"/>
                    <a:pt x="215" y="101"/>
                    <a:pt x="215" y="101"/>
                  </a:cubicBezTo>
                  <a:cubicBezTo>
                    <a:pt x="219" y="101"/>
                    <a:pt x="219" y="101"/>
                    <a:pt x="219" y="101"/>
                  </a:cubicBezTo>
                  <a:cubicBezTo>
                    <a:pt x="219" y="90"/>
                    <a:pt x="219" y="90"/>
                    <a:pt x="219" y="90"/>
                  </a:cubicBezTo>
                  <a:cubicBezTo>
                    <a:pt x="208" y="106"/>
                    <a:pt x="208" y="106"/>
                    <a:pt x="208" y="106"/>
                  </a:cubicBezTo>
                  <a:lnTo>
                    <a:pt x="208" y="111"/>
                  </a:lnTo>
                  <a:close/>
                  <a:moveTo>
                    <a:pt x="117" y="92"/>
                  </a:moveTo>
                  <a:cubicBezTo>
                    <a:pt x="43" y="92"/>
                    <a:pt x="43" y="92"/>
                    <a:pt x="43" y="92"/>
                  </a:cubicBezTo>
                  <a:cubicBezTo>
                    <a:pt x="43" y="102"/>
                    <a:pt x="43" y="102"/>
                    <a:pt x="43" y="102"/>
                  </a:cubicBezTo>
                  <a:cubicBezTo>
                    <a:pt x="117" y="102"/>
                    <a:pt x="117" y="102"/>
                    <a:pt x="117" y="102"/>
                  </a:cubicBezTo>
                  <a:lnTo>
                    <a:pt x="117" y="92"/>
                  </a:lnTo>
                  <a:close/>
                  <a:moveTo>
                    <a:pt x="43" y="235"/>
                  </a:moveTo>
                  <a:cubicBezTo>
                    <a:pt x="117" y="235"/>
                    <a:pt x="117" y="235"/>
                    <a:pt x="117" y="235"/>
                  </a:cubicBezTo>
                  <a:cubicBezTo>
                    <a:pt x="117" y="226"/>
                    <a:pt x="117" y="226"/>
                    <a:pt x="117" y="226"/>
                  </a:cubicBezTo>
                  <a:cubicBezTo>
                    <a:pt x="43" y="226"/>
                    <a:pt x="43" y="226"/>
                    <a:pt x="43" y="226"/>
                  </a:cubicBezTo>
                  <a:lnTo>
                    <a:pt x="43" y="235"/>
                  </a:lnTo>
                  <a:close/>
                  <a:moveTo>
                    <a:pt x="208" y="287"/>
                  </a:moveTo>
                  <a:cubicBezTo>
                    <a:pt x="11" y="287"/>
                    <a:pt x="11" y="287"/>
                    <a:pt x="11" y="287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37" y="31"/>
                    <a:pt x="40" y="26"/>
                    <a:pt x="44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300"/>
                    <a:pt x="0" y="300"/>
                    <a:pt x="0" y="300"/>
                  </a:cubicBezTo>
                  <a:cubicBezTo>
                    <a:pt x="219" y="300"/>
                    <a:pt x="219" y="300"/>
                    <a:pt x="219" y="300"/>
                  </a:cubicBezTo>
                  <a:cubicBezTo>
                    <a:pt x="219" y="157"/>
                    <a:pt x="219" y="157"/>
                    <a:pt x="219" y="157"/>
                  </a:cubicBezTo>
                  <a:cubicBezTo>
                    <a:pt x="208" y="173"/>
                    <a:pt x="208" y="173"/>
                    <a:pt x="208" y="173"/>
                  </a:cubicBezTo>
                  <a:lnTo>
                    <a:pt x="208" y="287"/>
                  </a:lnTo>
                  <a:close/>
                  <a:moveTo>
                    <a:pt x="117" y="159"/>
                  </a:moveTo>
                  <a:cubicBezTo>
                    <a:pt x="43" y="159"/>
                    <a:pt x="43" y="159"/>
                    <a:pt x="43" y="159"/>
                  </a:cubicBezTo>
                  <a:cubicBezTo>
                    <a:pt x="43" y="169"/>
                    <a:pt x="43" y="169"/>
                    <a:pt x="43" y="169"/>
                  </a:cubicBezTo>
                  <a:cubicBezTo>
                    <a:pt x="117" y="169"/>
                    <a:pt x="117" y="169"/>
                    <a:pt x="117" y="169"/>
                  </a:cubicBezTo>
                  <a:lnTo>
                    <a:pt x="117" y="159"/>
                  </a:lnTo>
                  <a:close/>
                  <a:moveTo>
                    <a:pt x="41" y="36"/>
                  </a:moveTo>
                  <a:cubicBezTo>
                    <a:pt x="43" y="29"/>
                    <a:pt x="50" y="25"/>
                    <a:pt x="57" y="22"/>
                  </a:cubicBezTo>
                  <a:cubicBezTo>
                    <a:pt x="63" y="21"/>
                    <a:pt x="71" y="20"/>
                    <a:pt x="77" y="20"/>
                  </a:cubicBezTo>
                  <a:cubicBezTo>
                    <a:pt x="80" y="20"/>
                    <a:pt x="83" y="20"/>
                    <a:pt x="86" y="20"/>
                  </a:cubicBezTo>
                  <a:cubicBezTo>
                    <a:pt x="87" y="20"/>
                    <a:pt x="88" y="20"/>
                    <a:pt x="89" y="20"/>
                  </a:cubicBezTo>
                  <a:cubicBezTo>
                    <a:pt x="89" y="9"/>
                    <a:pt x="98" y="0"/>
                    <a:pt x="110" y="0"/>
                  </a:cubicBezTo>
                  <a:cubicBezTo>
                    <a:pt x="121" y="0"/>
                    <a:pt x="130" y="9"/>
                    <a:pt x="130" y="20"/>
                  </a:cubicBezTo>
                  <a:cubicBezTo>
                    <a:pt x="131" y="20"/>
                    <a:pt x="132" y="20"/>
                    <a:pt x="133" y="20"/>
                  </a:cubicBezTo>
                  <a:cubicBezTo>
                    <a:pt x="136" y="20"/>
                    <a:pt x="139" y="20"/>
                    <a:pt x="142" y="20"/>
                  </a:cubicBezTo>
                  <a:cubicBezTo>
                    <a:pt x="149" y="20"/>
                    <a:pt x="156" y="21"/>
                    <a:pt x="162" y="22"/>
                  </a:cubicBezTo>
                  <a:cubicBezTo>
                    <a:pt x="170" y="25"/>
                    <a:pt x="176" y="29"/>
                    <a:pt x="178" y="36"/>
                  </a:cubicBezTo>
                  <a:cubicBezTo>
                    <a:pt x="179" y="38"/>
                    <a:pt x="179" y="41"/>
                    <a:pt x="179" y="43"/>
                  </a:cubicBezTo>
                  <a:cubicBezTo>
                    <a:pt x="145" y="43"/>
                    <a:pt x="74" y="43"/>
                    <a:pt x="40" y="43"/>
                  </a:cubicBezTo>
                  <a:cubicBezTo>
                    <a:pt x="40" y="41"/>
                    <a:pt x="41" y="38"/>
                    <a:pt x="41" y="36"/>
                  </a:cubicBezTo>
                  <a:close/>
                  <a:moveTo>
                    <a:pt x="99" y="20"/>
                  </a:moveTo>
                  <a:cubicBezTo>
                    <a:pt x="103" y="20"/>
                    <a:pt x="106" y="20"/>
                    <a:pt x="110" y="20"/>
                  </a:cubicBezTo>
                  <a:cubicBezTo>
                    <a:pt x="113" y="20"/>
                    <a:pt x="116" y="20"/>
                    <a:pt x="120" y="20"/>
                  </a:cubicBezTo>
                  <a:cubicBezTo>
                    <a:pt x="119" y="15"/>
                    <a:pt x="115" y="11"/>
                    <a:pt x="110" y="11"/>
                  </a:cubicBezTo>
                  <a:cubicBezTo>
                    <a:pt x="104" y="11"/>
                    <a:pt x="100" y="15"/>
                    <a:pt x="99" y="20"/>
                  </a:cubicBezTo>
                  <a:close/>
                  <a:moveTo>
                    <a:pt x="190" y="269"/>
                  </a:moveTo>
                  <a:cubicBezTo>
                    <a:pt x="29" y="269"/>
                    <a:pt x="29" y="269"/>
                    <a:pt x="29" y="269"/>
                  </a:cubicBezTo>
                  <a:cubicBezTo>
                    <a:pt x="29" y="59"/>
                    <a:pt x="29" y="59"/>
                    <a:pt x="29" y="59"/>
                  </a:cubicBezTo>
                  <a:cubicBezTo>
                    <a:pt x="190" y="59"/>
                    <a:pt x="190" y="59"/>
                    <a:pt x="190" y="59"/>
                  </a:cubicBezTo>
                  <a:cubicBezTo>
                    <a:pt x="190" y="71"/>
                    <a:pt x="190" y="71"/>
                    <a:pt x="190" y="71"/>
                  </a:cubicBezTo>
                  <a:cubicBezTo>
                    <a:pt x="200" y="57"/>
                    <a:pt x="200" y="57"/>
                    <a:pt x="200" y="57"/>
                  </a:cubicBezTo>
                  <a:cubicBezTo>
                    <a:pt x="200" y="49"/>
                    <a:pt x="200" y="49"/>
                    <a:pt x="200" y="49"/>
                  </a:cubicBezTo>
                  <a:cubicBezTo>
                    <a:pt x="19" y="49"/>
                    <a:pt x="19" y="49"/>
                    <a:pt x="19" y="49"/>
                  </a:cubicBezTo>
                  <a:cubicBezTo>
                    <a:pt x="19" y="278"/>
                    <a:pt x="19" y="278"/>
                    <a:pt x="19" y="278"/>
                  </a:cubicBezTo>
                  <a:cubicBezTo>
                    <a:pt x="200" y="278"/>
                    <a:pt x="200" y="278"/>
                    <a:pt x="200" y="278"/>
                  </a:cubicBezTo>
                  <a:cubicBezTo>
                    <a:pt x="200" y="185"/>
                    <a:pt x="200" y="185"/>
                    <a:pt x="200" y="185"/>
                  </a:cubicBezTo>
                  <a:cubicBezTo>
                    <a:pt x="190" y="199"/>
                    <a:pt x="190" y="199"/>
                    <a:pt x="190" y="199"/>
                  </a:cubicBezTo>
                  <a:lnTo>
                    <a:pt x="190" y="269"/>
                  </a:lnTo>
                  <a:close/>
                  <a:moveTo>
                    <a:pt x="200" y="119"/>
                  </a:moveTo>
                  <a:cubicBezTo>
                    <a:pt x="190" y="133"/>
                    <a:pt x="190" y="133"/>
                    <a:pt x="190" y="133"/>
                  </a:cubicBezTo>
                  <a:cubicBezTo>
                    <a:pt x="190" y="138"/>
                    <a:pt x="190" y="138"/>
                    <a:pt x="190" y="138"/>
                  </a:cubicBezTo>
                  <a:cubicBezTo>
                    <a:pt x="200" y="124"/>
                    <a:pt x="200" y="124"/>
                    <a:pt x="200" y="124"/>
                  </a:cubicBezTo>
                  <a:lnTo>
                    <a:pt x="200" y="119"/>
                  </a:lnTo>
                  <a:close/>
                  <a:moveTo>
                    <a:pt x="215" y="35"/>
                  </a:moveTo>
                  <a:cubicBezTo>
                    <a:pt x="219" y="35"/>
                    <a:pt x="219" y="35"/>
                    <a:pt x="219" y="35"/>
                  </a:cubicBezTo>
                  <a:cubicBezTo>
                    <a:pt x="219" y="22"/>
                    <a:pt x="219" y="22"/>
                    <a:pt x="219" y="22"/>
                  </a:cubicBezTo>
                  <a:cubicBezTo>
                    <a:pt x="175" y="22"/>
                    <a:pt x="175" y="22"/>
                    <a:pt x="175" y="22"/>
                  </a:cubicBezTo>
                  <a:cubicBezTo>
                    <a:pt x="179" y="26"/>
                    <a:pt x="182" y="30"/>
                    <a:pt x="184" y="36"/>
                  </a:cubicBezTo>
                  <a:cubicBezTo>
                    <a:pt x="208" y="36"/>
                    <a:pt x="208" y="36"/>
                    <a:pt x="208" y="36"/>
                  </a:cubicBezTo>
                  <a:cubicBezTo>
                    <a:pt x="208" y="44"/>
                    <a:pt x="208" y="44"/>
                    <a:pt x="208" y="44"/>
                  </a:cubicBezTo>
                  <a:lnTo>
                    <a:pt x="215" y="35"/>
                  </a:lnTo>
                  <a:close/>
                  <a:moveTo>
                    <a:pt x="246" y="41"/>
                  </a:moveTo>
                  <a:cubicBezTo>
                    <a:pt x="182" y="134"/>
                    <a:pt x="182" y="134"/>
                    <a:pt x="182" y="134"/>
                  </a:cubicBezTo>
                  <a:cubicBezTo>
                    <a:pt x="155" y="134"/>
                    <a:pt x="155" y="134"/>
                    <a:pt x="155" y="134"/>
                  </a:cubicBezTo>
                  <a:cubicBezTo>
                    <a:pt x="129" y="92"/>
                    <a:pt x="129" y="92"/>
                    <a:pt x="129" y="92"/>
                  </a:cubicBezTo>
                  <a:cubicBezTo>
                    <a:pt x="156" y="92"/>
                    <a:pt x="156" y="92"/>
                    <a:pt x="156" y="92"/>
                  </a:cubicBezTo>
                  <a:cubicBezTo>
                    <a:pt x="169" y="113"/>
                    <a:pt x="169" y="113"/>
                    <a:pt x="169" y="113"/>
                  </a:cubicBezTo>
                  <a:cubicBezTo>
                    <a:pt x="218" y="41"/>
                    <a:pt x="218" y="41"/>
                    <a:pt x="218" y="41"/>
                  </a:cubicBezTo>
                  <a:lnTo>
                    <a:pt x="246" y="41"/>
                  </a:lnTo>
                  <a:close/>
                  <a:moveTo>
                    <a:pt x="246" y="107"/>
                  </a:moveTo>
                  <a:cubicBezTo>
                    <a:pt x="182" y="201"/>
                    <a:pt x="182" y="201"/>
                    <a:pt x="182" y="201"/>
                  </a:cubicBezTo>
                  <a:cubicBezTo>
                    <a:pt x="155" y="201"/>
                    <a:pt x="155" y="201"/>
                    <a:pt x="155" y="201"/>
                  </a:cubicBezTo>
                  <a:cubicBezTo>
                    <a:pt x="129" y="159"/>
                    <a:pt x="129" y="159"/>
                    <a:pt x="129" y="159"/>
                  </a:cubicBezTo>
                  <a:cubicBezTo>
                    <a:pt x="156" y="159"/>
                    <a:pt x="156" y="159"/>
                    <a:pt x="156" y="159"/>
                  </a:cubicBezTo>
                  <a:cubicBezTo>
                    <a:pt x="169" y="180"/>
                    <a:pt x="169" y="180"/>
                    <a:pt x="169" y="180"/>
                  </a:cubicBezTo>
                  <a:cubicBezTo>
                    <a:pt x="218" y="107"/>
                    <a:pt x="218" y="107"/>
                    <a:pt x="218" y="107"/>
                  </a:cubicBezTo>
                  <a:lnTo>
                    <a:pt x="246" y="10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82305" tIns="41153" rIns="82305" bIns="41153" numCol="1" anchor="t" anchorCtr="0" compatLnSpc="1">
              <a:prstTxWarp prst="textNoShape">
                <a:avLst/>
              </a:prstTxWarp>
            </a:bodyPr>
            <a:lstStyle/>
            <a:p>
              <a:endParaRPr lang="en-US" sz="1000" dirty="0"/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5739344" y="553244"/>
            <a:ext cx="566400" cy="566400"/>
            <a:chOff x="3994734" y="2492896"/>
            <a:chExt cx="864096" cy="864096"/>
          </a:xfrm>
        </p:grpSpPr>
        <p:sp>
          <p:nvSpPr>
            <p:cNvPr id="12" name="椭圆 11"/>
            <p:cNvSpPr/>
            <p:nvPr/>
          </p:nvSpPr>
          <p:spPr>
            <a:xfrm>
              <a:off x="3994734" y="2492896"/>
              <a:ext cx="864096" cy="864096"/>
            </a:xfrm>
            <a:prstGeom prst="ellipse">
              <a:avLst/>
            </a:prstGeom>
            <a:solidFill>
              <a:srgbClr val="013B6D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685862"/>
              <a:endParaRPr lang="zh-CN" altLang="en-US" sz="3000">
                <a:solidFill>
                  <a:prstClr val="white"/>
                </a:solidFill>
                <a:ea typeface="微软雅黑"/>
              </a:endParaRPr>
            </a:p>
          </p:txBody>
        </p:sp>
        <p:sp>
          <p:nvSpPr>
            <p:cNvPr id="13" name="Freeform 72"/>
            <p:cNvSpPr>
              <a:spLocks noEditPoints="1"/>
            </p:cNvSpPr>
            <p:nvPr/>
          </p:nvSpPr>
          <p:spPr bwMode="auto">
            <a:xfrm>
              <a:off x="4187385" y="2675055"/>
              <a:ext cx="530015" cy="530008"/>
            </a:xfrm>
            <a:custGeom>
              <a:avLst/>
              <a:gdLst>
                <a:gd name="T0" fmla="*/ 337 w 411"/>
                <a:gd name="T1" fmla="*/ 198 h 412"/>
                <a:gd name="T2" fmla="*/ 284 w 411"/>
                <a:gd name="T3" fmla="*/ 220 h 412"/>
                <a:gd name="T4" fmla="*/ 249 w 411"/>
                <a:gd name="T5" fmla="*/ 185 h 412"/>
                <a:gd name="T6" fmla="*/ 283 w 411"/>
                <a:gd name="T7" fmla="*/ 107 h 412"/>
                <a:gd name="T8" fmla="*/ 176 w 411"/>
                <a:gd name="T9" fmla="*/ 0 h 412"/>
                <a:gd name="T10" fmla="*/ 68 w 411"/>
                <a:gd name="T11" fmla="*/ 107 h 412"/>
                <a:gd name="T12" fmla="*/ 116 w 411"/>
                <a:gd name="T13" fmla="*/ 196 h 412"/>
                <a:gd name="T14" fmla="*/ 96 w 411"/>
                <a:gd name="T15" fmla="*/ 266 h 412"/>
                <a:gd name="T16" fmla="*/ 74 w 411"/>
                <a:gd name="T17" fmla="*/ 263 h 412"/>
                <a:gd name="T18" fmla="*/ 0 w 411"/>
                <a:gd name="T19" fmla="*/ 337 h 412"/>
                <a:gd name="T20" fmla="*/ 74 w 411"/>
                <a:gd name="T21" fmla="*/ 412 h 412"/>
                <a:gd name="T22" fmla="*/ 149 w 411"/>
                <a:gd name="T23" fmla="*/ 337 h 412"/>
                <a:gd name="T24" fmla="*/ 110 w 411"/>
                <a:gd name="T25" fmla="*/ 272 h 412"/>
                <a:gd name="T26" fmla="*/ 130 w 411"/>
                <a:gd name="T27" fmla="*/ 204 h 412"/>
                <a:gd name="T28" fmla="*/ 176 w 411"/>
                <a:gd name="T29" fmla="*/ 214 h 412"/>
                <a:gd name="T30" fmla="*/ 238 w 411"/>
                <a:gd name="T31" fmla="*/ 195 h 412"/>
                <a:gd name="T32" fmla="*/ 275 w 411"/>
                <a:gd name="T33" fmla="*/ 232 h 412"/>
                <a:gd name="T34" fmla="*/ 262 w 411"/>
                <a:gd name="T35" fmla="*/ 273 h 412"/>
                <a:gd name="T36" fmla="*/ 337 w 411"/>
                <a:gd name="T37" fmla="*/ 347 h 412"/>
                <a:gd name="T38" fmla="*/ 411 w 411"/>
                <a:gd name="T39" fmla="*/ 273 h 412"/>
                <a:gd name="T40" fmla="*/ 337 w 411"/>
                <a:gd name="T41" fmla="*/ 198 h 412"/>
                <a:gd name="T42" fmla="*/ 134 w 411"/>
                <a:gd name="T43" fmla="*/ 337 h 412"/>
                <a:gd name="T44" fmla="*/ 74 w 411"/>
                <a:gd name="T45" fmla="*/ 397 h 412"/>
                <a:gd name="T46" fmla="*/ 14 w 411"/>
                <a:gd name="T47" fmla="*/ 337 h 412"/>
                <a:gd name="T48" fmla="*/ 74 w 411"/>
                <a:gd name="T49" fmla="*/ 278 h 412"/>
                <a:gd name="T50" fmla="*/ 134 w 411"/>
                <a:gd name="T51" fmla="*/ 337 h 412"/>
                <a:gd name="T52" fmla="*/ 83 w 411"/>
                <a:gd name="T53" fmla="*/ 107 h 412"/>
                <a:gd name="T54" fmla="*/ 176 w 411"/>
                <a:gd name="T55" fmla="*/ 14 h 412"/>
                <a:gd name="T56" fmla="*/ 268 w 411"/>
                <a:gd name="T57" fmla="*/ 107 h 412"/>
                <a:gd name="T58" fmla="*/ 176 w 411"/>
                <a:gd name="T59" fmla="*/ 200 h 412"/>
                <a:gd name="T60" fmla="*/ 83 w 411"/>
                <a:gd name="T61" fmla="*/ 107 h 412"/>
                <a:gd name="T62" fmla="*/ 337 w 411"/>
                <a:gd name="T63" fmla="*/ 332 h 412"/>
                <a:gd name="T64" fmla="*/ 277 w 411"/>
                <a:gd name="T65" fmla="*/ 273 h 412"/>
                <a:gd name="T66" fmla="*/ 337 w 411"/>
                <a:gd name="T67" fmla="*/ 213 h 412"/>
                <a:gd name="T68" fmla="*/ 397 w 411"/>
                <a:gd name="T69" fmla="*/ 273 h 412"/>
                <a:gd name="T70" fmla="*/ 337 w 411"/>
                <a:gd name="T71" fmla="*/ 332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411" h="412">
                  <a:moveTo>
                    <a:pt x="337" y="198"/>
                  </a:moveTo>
                  <a:cubicBezTo>
                    <a:pt x="316" y="198"/>
                    <a:pt x="298" y="206"/>
                    <a:pt x="284" y="220"/>
                  </a:cubicBezTo>
                  <a:cubicBezTo>
                    <a:pt x="249" y="185"/>
                    <a:pt x="249" y="185"/>
                    <a:pt x="249" y="185"/>
                  </a:cubicBezTo>
                  <a:cubicBezTo>
                    <a:pt x="270" y="166"/>
                    <a:pt x="283" y="138"/>
                    <a:pt x="283" y="107"/>
                  </a:cubicBezTo>
                  <a:cubicBezTo>
                    <a:pt x="283" y="48"/>
                    <a:pt x="235" y="0"/>
                    <a:pt x="176" y="0"/>
                  </a:cubicBezTo>
                  <a:cubicBezTo>
                    <a:pt x="117" y="0"/>
                    <a:pt x="68" y="48"/>
                    <a:pt x="68" y="107"/>
                  </a:cubicBezTo>
                  <a:cubicBezTo>
                    <a:pt x="68" y="144"/>
                    <a:pt x="88" y="177"/>
                    <a:pt x="116" y="196"/>
                  </a:cubicBezTo>
                  <a:cubicBezTo>
                    <a:pt x="96" y="266"/>
                    <a:pt x="96" y="266"/>
                    <a:pt x="96" y="266"/>
                  </a:cubicBezTo>
                  <a:cubicBezTo>
                    <a:pt x="89" y="264"/>
                    <a:pt x="82" y="263"/>
                    <a:pt x="74" y="263"/>
                  </a:cubicBezTo>
                  <a:cubicBezTo>
                    <a:pt x="33" y="263"/>
                    <a:pt x="0" y="296"/>
                    <a:pt x="0" y="337"/>
                  </a:cubicBezTo>
                  <a:cubicBezTo>
                    <a:pt x="0" y="378"/>
                    <a:pt x="33" y="412"/>
                    <a:pt x="74" y="412"/>
                  </a:cubicBezTo>
                  <a:cubicBezTo>
                    <a:pt x="115" y="412"/>
                    <a:pt x="149" y="378"/>
                    <a:pt x="149" y="337"/>
                  </a:cubicBezTo>
                  <a:cubicBezTo>
                    <a:pt x="149" y="309"/>
                    <a:pt x="133" y="284"/>
                    <a:pt x="110" y="272"/>
                  </a:cubicBezTo>
                  <a:cubicBezTo>
                    <a:pt x="130" y="204"/>
                    <a:pt x="130" y="204"/>
                    <a:pt x="130" y="204"/>
                  </a:cubicBezTo>
                  <a:cubicBezTo>
                    <a:pt x="144" y="210"/>
                    <a:pt x="159" y="214"/>
                    <a:pt x="176" y="214"/>
                  </a:cubicBezTo>
                  <a:cubicBezTo>
                    <a:pt x="199" y="214"/>
                    <a:pt x="220" y="207"/>
                    <a:pt x="238" y="195"/>
                  </a:cubicBezTo>
                  <a:cubicBezTo>
                    <a:pt x="275" y="232"/>
                    <a:pt x="275" y="232"/>
                    <a:pt x="275" y="232"/>
                  </a:cubicBezTo>
                  <a:cubicBezTo>
                    <a:pt x="267" y="243"/>
                    <a:pt x="262" y="257"/>
                    <a:pt x="262" y="273"/>
                  </a:cubicBezTo>
                  <a:cubicBezTo>
                    <a:pt x="262" y="314"/>
                    <a:pt x="296" y="347"/>
                    <a:pt x="337" y="347"/>
                  </a:cubicBezTo>
                  <a:cubicBezTo>
                    <a:pt x="378" y="347"/>
                    <a:pt x="411" y="314"/>
                    <a:pt x="411" y="273"/>
                  </a:cubicBezTo>
                  <a:cubicBezTo>
                    <a:pt x="411" y="231"/>
                    <a:pt x="378" y="198"/>
                    <a:pt x="337" y="198"/>
                  </a:cubicBezTo>
                  <a:close/>
                  <a:moveTo>
                    <a:pt x="134" y="337"/>
                  </a:moveTo>
                  <a:cubicBezTo>
                    <a:pt x="134" y="370"/>
                    <a:pt x="107" y="397"/>
                    <a:pt x="74" y="397"/>
                  </a:cubicBezTo>
                  <a:cubicBezTo>
                    <a:pt x="41" y="397"/>
                    <a:pt x="14" y="370"/>
                    <a:pt x="14" y="337"/>
                  </a:cubicBezTo>
                  <a:cubicBezTo>
                    <a:pt x="14" y="304"/>
                    <a:pt x="41" y="278"/>
                    <a:pt x="74" y="278"/>
                  </a:cubicBezTo>
                  <a:cubicBezTo>
                    <a:pt x="107" y="278"/>
                    <a:pt x="134" y="304"/>
                    <a:pt x="134" y="337"/>
                  </a:cubicBezTo>
                  <a:close/>
                  <a:moveTo>
                    <a:pt x="83" y="107"/>
                  </a:moveTo>
                  <a:cubicBezTo>
                    <a:pt x="83" y="56"/>
                    <a:pt x="125" y="14"/>
                    <a:pt x="176" y="14"/>
                  </a:cubicBezTo>
                  <a:cubicBezTo>
                    <a:pt x="227" y="14"/>
                    <a:pt x="268" y="56"/>
                    <a:pt x="268" y="107"/>
                  </a:cubicBezTo>
                  <a:cubicBezTo>
                    <a:pt x="268" y="158"/>
                    <a:pt x="227" y="200"/>
                    <a:pt x="176" y="200"/>
                  </a:cubicBezTo>
                  <a:cubicBezTo>
                    <a:pt x="125" y="200"/>
                    <a:pt x="83" y="158"/>
                    <a:pt x="83" y="107"/>
                  </a:cubicBezTo>
                  <a:close/>
                  <a:moveTo>
                    <a:pt x="337" y="332"/>
                  </a:moveTo>
                  <a:cubicBezTo>
                    <a:pt x="304" y="332"/>
                    <a:pt x="277" y="306"/>
                    <a:pt x="277" y="273"/>
                  </a:cubicBezTo>
                  <a:cubicBezTo>
                    <a:pt x="277" y="240"/>
                    <a:pt x="304" y="213"/>
                    <a:pt x="337" y="213"/>
                  </a:cubicBezTo>
                  <a:cubicBezTo>
                    <a:pt x="370" y="213"/>
                    <a:pt x="397" y="240"/>
                    <a:pt x="397" y="273"/>
                  </a:cubicBezTo>
                  <a:cubicBezTo>
                    <a:pt x="397" y="306"/>
                    <a:pt x="370" y="332"/>
                    <a:pt x="337" y="33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71" tIns="34286" rIns="68571" bIns="34286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6467032" y="553244"/>
            <a:ext cx="566400" cy="566400"/>
            <a:chOff x="5722325" y="2492896"/>
            <a:chExt cx="864096" cy="864096"/>
          </a:xfrm>
        </p:grpSpPr>
        <p:sp>
          <p:nvSpPr>
            <p:cNvPr id="15" name="椭圆 14"/>
            <p:cNvSpPr/>
            <p:nvPr/>
          </p:nvSpPr>
          <p:spPr>
            <a:xfrm>
              <a:off x="5722325" y="2492896"/>
              <a:ext cx="864096" cy="864096"/>
            </a:xfrm>
            <a:prstGeom prst="ellipse">
              <a:avLst/>
            </a:prstGeom>
            <a:solidFill>
              <a:srgbClr val="013B6D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685862"/>
              <a:endParaRPr lang="zh-CN" altLang="en-US" sz="3000">
                <a:solidFill>
                  <a:prstClr val="white"/>
                </a:solidFill>
                <a:ea typeface="微软雅黑"/>
              </a:endParaRPr>
            </a:p>
          </p:txBody>
        </p:sp>
        <p:sp>
          <p:nvSpPr>
            <p:cNvPr id="16" name="Freeform 16"/>
            <p:cNvSpPr>
              <a:spLocks noEditPoints="1"/>
            </p:cNvSpPr>
            <p:nvPr/>
          </p:nvSpPr>
          <p:spPr bwMode="auto">
            <a:xfrm>
              <a:off x="5906464" y="2663316"/>
              <a:ext cx="512412" cy="528084"/>
            </a:xfrm>
            <a:custGeom>
              <a:avLst/>
              <a:gdLst>
                <a:gd name="T0" fmla="*/ 46 w 353"/>
                <a:gd name="T1" fmla="*/ 420 h 460"/>
                <a:gd name="T2" fmla="*/ 36 w 353"/>
                <a:gd name="T3" fmla="*/ 254 h 460"/>
                <a:gd name="T4" fmla="*/ 61 w 353"/>
                <a:gd name="T5" fmla="*/ 211 h 460"/>
                <a:gd name="T6" fmla="*/ 107 w 353"/>
                <a:gd name="T7" fmla="*/ 199 h 460"/>
                <a:gd name="T8" fmla="*/ 117 w 353"/>
                <a:gd name="T9" fmla="*/ 239 h 460"/>
                <a:gd name="T10" fmla="*/ 107 w 353"/>
                <a:gd name="T11" fmla="*/ 251 h 460"/>
                <a:gd name="T12" fmla="*/ 75 w 353"/>
                <a:gd name="T13" fmla="*/ 277 h 460"/>
                <a:gd name="T14" fmla="*/ 63 w 353"/>
                <a:gd name="T15" fmla="*/ 420 h 460"/>
                <a:gd name="T16" fmla="*/ 81 w 353"/>
                <a:gd name="T17" fmla="*/ 419 h 460"/>
                <a:gd name="T18" fmla="*/ 279 w 353"/>
                <a:gd name="T19" fmla="*/ 297 h 460"/>
                <a:gd name="T20" fmla="*/ 114 w 353"/>
                <a:gd name="T21" fmla="*/ 129 h 460"/>
                <a:gd name="T22" fmla="*/ 189 w 353"/>
                <a:gd name="T23" fmla="*/ 66 h 460"/>
                <a:gd name="T24" fmla="*/ 230 w 353"/>
                <a:gd name="T25" fmla="*/ 130 h 460"/>
                <a:gd name="T26" fmla="*/ 241 w 353"/>
                <a:gd name="T27" fmla="*/ 36 h 460"/>
                <a:gd name="T28" fmla="*/ 106 w 353"/>
                <a:gd name="T29" fmla="*/ 30 h 460"/>
                <a:gd name="T30" fmla="*/ 114 w 353"/>
                <a:gd name="T31" fmla="*/ 129 h 460"/>
                <a:gd name="T32" fmla="*/ 303 w 353"/>
                <a:gd name="T33" fmla="*/ 438 h 460"/>
                <a:gd name="T34" fmla="*/ 68 w 353"/>
                <a:gd name="T35" fmla="*/ 460 h 460"/>
                <a:gd name="T36" fmla="*/ 317 w 353"/>
                <a:gd name="T37" fmla="*/ 254 h 460"/>
                <a:gd name="T38" fmla="*/ 307 w 353"/>
                <a:gd name="T39" fmla="*/ 420 h 460"/>
                <a:gd name="T40" fmla="*/ 298 w 353"/>
                <a:gd name="T41" fmla="*/ 291 h 460"/>
                <a:gd name="T42" fmla="*/ 234 w 353"/>
                <a:gd name="T43" fmla="*/ 277 h 460"/>
                <a:gd name="T44" fmla="*/ 250 w 353"/>
                <a:gd name="T45" fmla="*/ 250 h 460"/>
                <a:gd name="T46" fmla="*/ 252 w 353"/>
                <a:gd name="T47" fmla="*/ 241 h 460"/>
                <a:gd name="T48" fmla="*/ 293 w 353"/>
                <a:gd name="T49" fmla="*/ 211 h 460"/>
                <a:gd name="T50" fmla="*/ 298 w 353"/>
                <a:gd name="T51" fmla="*/ 214 h 460"/>
                <a:gd name="T52" fmla="*/ 317 w 353"/>
                <a:gd name="T53" fmla="*/ 254 h 460"/>
                <a:gd name="T54" fmla="*/ 243 w 353"/>
                <a:gd name="T55" fmla="*/ 251 h 460"/>
                <a:gd name="T56" fmla="*/ 231 w 353"/>
                <a:gd name="T57" fmla="*/ 233 h 460"/>
                <a:gd name="T58" fmla="*/ 245 w 353"/>
                <a:gd name="T59" fmla="*/ 199 h 460"/>
                <a:gd name="T60" fmla="*/ 218 w 353"/>
                <a:gd name="T61" fmla="*/ 204 h 460"/>
                <a:gd name="T62" fmla="*/ 228 w 353"/>
                <a:gd name="T63" fmla="*/ 277 h 460"/>
                <a:gd name="T64" fmla="*/ 110 w 353"/>
                <a:gd name="T65" fmla="*/ 235 h 460"/>
                <a:gd name="T66" fmla="*/ 127 w 353"/>
                <a:gd name="T67" fmla="*/ 238 h 460"/>
                <a:gd name="T68" fmla="*/ 127 w 353"/>
                <a:gd name="T69" fmla="*/ 277 h 460"/>
                <a:gd name="T70" fmla="*/ 135 w 353"/>
                <a:gd name="T71" fmla="*/ 204 h 460"/>
                <a:gd name="T72" fmla="*/ 111 w 353"/>
                <a:gd name="T73" fmla="*/ 198 h 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53" h="460">
                  <a:moveTo>
                    <a:pt x="63" y="420"/>
                  </a:moveTo>
                  <a:cubicBezTo>
                    <a:pt x="46" y="420"/>
                    <a:pt x="46" y="420"/>
                    <a:pt x="46" y="420"/>
                  </a:cubicBezTo>
                  <a:cubicBezTo>
                    <a:pt x="4" y="420"/>
                    <a:pt x="0" y="394"/>
                    <a:pt x="9" y="358"/>
                  </a:cubicBezTo>
                  <a:cubicBezTo>
                    <a:pt x="36" y="254"/>
                    <a:pt x="36" y="254"/>
                    <a:pt x="36" y="254"/>
                  </a:cubicBezTo>
                  <a:cubicBezTo>
                    <a:pt x="40" y="237"/>
                    <a:pt x="48" y="223"/>
                    <a:pt x="59" y="213"/>
                  </a:cubicBezTo>
                  <a:cubicBezTo>
                    <a:pt x="61" y="211"/>
                    <a:pt x="61" y="211"/>
                    <a:pt x="61" y="211"/>
                  </a:cubicBezTo>
                  <a:cubicBezTo>
                    <a:pt x="63" y="211"/>
                    <a:pt x="63" y="211"/>
                    <a:pt x="63" y="211"/>
                  </a:cubicBezTo>
                  <a:cubicBezTo>
                    <a:pt x="107" y="199"/>
                    <a:pt x="107" y="199"/>
                    <a:pt x="107" y="199"/>
                  </a:cubicBezTo>
                  <a:cubicBezTo>
                    <a:pt x="104" y="241"/>
                    <a:pt x="104" y="241"/>
                    <a:pt x="104" y="241"/>
                  </a:cubicBezTo>
                  <a:cubicBezTo>
                    <a:pt x="117" y="239"/>
                    <a:pt x="117" y="239"/>
                    <a:pt x="117" y="239"/>
                  </a:cubicBezTo>
                  <a:cubicBezTo>
                    <a:pt x="106" y="250"/>
                    <a:pt x="106" y="250"/>
                    <a:pt x="106" y="250"/>
                  </a:cubicBezTo>
                  <a:cubicBezTo>
                    <a:pt x="107" y="251"/>
                    <a:pt x="107" y="251"/>
                    <a:pt x="107" y="251"/>
                  </a:cubicBezTo>
                  <a:cubicBezTo>
                    <a:pt x="107" y="252"/>
                    <a:pt x="113" y="263"/>
                    <a:pt x="121" y="277"/>
                  </a:cubicBezTo>
                  <a:cubicBezTo>
                    <a:pt x="75" y="277"/>
                    <a:pt x="75" y="277"/>
                    <a:pt x="75" y="277"/>
                  </a:cubicBezTo>
                  <a:cubicBezTo>
                    <a:pt x="63" y="290"/>
                    <a:pt x="63" y="290"/>
                    <a:pt x="63" y="290"/>
                  </a:cubicBezTo>
                  <a:cubicBezTo>
                    <a:pt x="63" y="420"/>
                    <a:pt x="63" y="420"/>
                    <a:pt x="63" y="420"/>
                  </a:cubicBezTo>
                  <a:close/>
                  <a:moveTo>
                    <a:pt x="81" y="297"/>
                  </a:moveTo>
                  <a:cubicBezTo>
                    <a:pt x="81" y="419"/>
                    <a:pt x="81" y="419"/>
                    <a:pt x="81" y="419"/>
                  </a:cubicBezTo>
                  <a:cubicBezTo>
                    <a:pt x="279" y="419"/>
                    <a:pt x="279" y="419"/>
                    <a:pt x="279" y="419"/>
                  </a:cubicBezTo>
                  <a:cubicBezTo>
                    <a:pt x="279" y="297"/>
                    <a:pt x="279" y="297"/>
                    <a:pt x="279" y="297"/>
                  </a:cubicBezTo>
                  <a:cubicBezTo>
                    <a:pt x="81" y="297"/>
                    <a:pt x="81" y="297"/>
                    <a:pt x="81" y="297"/>
                  </a:cubicBezTo>
                  <a:close/>
                  <a:moveTo>
                    <a:pt x="114" y="129"/>
                  </a:moveTo>
                  <a:cubicBezTo>
                    <a:pt x="112" y="104"/>
                    <a:pt x="111" y="93"/>
                    <a:pt x="119" y="68"/>
                  </a:cubicBezTo>
                  <a:cubicBezTo>
                    <a:pt x="134" y="79"/>
                    <a:pt x="172" y="73"/>
                    <a:pt x="189" y="66"/>
                  </a:cubicBezTo>
                  <a:cubicBezTo>
                    <a:pt x="197" y="79"/>
                    <a:pt x="213" y="82"/>
                    <a:pt x="227" y="77"/>
                  </a:cubicBezTo>
                  <a:cubicBezTo>
                    <a:pt x="231" y="98"/>
                    <a:pt x="231" y="101"/>
                    <a:pt x="230" y="130"/>
                  </a:cubicBezTo>
                  <a:cubicBezTo>
                    <a:pt x="230" y="130"/>
                    <a:pt x="247" y="116"/>
                    <a:pt x="249" y="104"/>
                  </a:cubicBezTo>
                  <a:cubicBezTo>
                    <a:pt x="251" y="92"/>
                    <a:pt x="247" y="44"/>
                    <a:pt x="241" y="36"/>
                  </a:cubicBezTo>
                  <a:cubicBezTo>
                    <a:pt x="234" y="19"/>
                    <a:pt x="217" y="8"/>
                    <a:pt x="186" y="12"/>
                  </a:cubicBezTo>
                  <a:cubicBezTo>
                    <a:pt x="156" y="0"/>
                    <a:pt x="120" y="13"/>
                    <a:pt x="106" y="30"/>
                  </a:cubicBezTo>
                  <a:cubicBezTo>
                    <a:pt x="99" y="38"/>
                    <a:pt x="91" y="105"/>
                    <a:pt x="98" y="115"/>
                  </a:cubicBezTo>
                  <a:cubicBezTo>
                    <a:pt x="106" y="125"/>
                    <a:pt x="114" y="129"/>
                    <a:pt x="114" y="129"/>
                  </a:cubicBezTo>
                  <a:close/>
                  <a:moveTo>
                    <a:pt x="56" y="438"/>
                  </a:moveTo>
                  <a:cubicBezTo>
                    <a:pt x="303" y="438"/>
                    <a:pt x="303" y="438"/>
                    <a:pt x="303" y="438"/>
                  </a:cubicBezTo>
                  <a:cubicBezTo>
                    <a:pt x="289" y="460"/>
                    <a:pt x="289" y="460"/>
                    <a:pt x="289" y="460"/>
                  </a:cubicBezTo>
                  <a:cubicBezTo>
                    <a:pt x="68" y="460"/>
                    <a:pt x="68" y="460"/>
                    <a:pt x="68" y="460"/>
                  </a:cubicBezTo>
                  <a:cubicBezTo>
                    <a:pt x="56" y="438"/>
                    <a:pt x="56" y="438"/>
                    <a:pt x="56" y="438"/>
                  </a:cubicBezTo>
                  <a:close/>
                  <a:moveTo>
                    <a:pt x="317" y="254"/>
                  </a:moveTo>
                  <a:cubicBezTo>
                    <a:pt x="344" y="358"/>
                    <a:pt x="344" y="358"/>
                    <a:pt x="344" y="358"/>
                  </a:cubicBezTo>
                  <a:cubicBezTo>
                    <a:pt x="353" y="394"/>
                    <a:pt x="349" y="420"/>
                    <a:pt x="307" y="420"/>
                  </a:cubicBezTo>
                  <a:cubicBezTo>
                    <a:pt x="298" y="420"/>
                    <a:pt x="298" y="420"/>
                    <a:pt x="298" y="420"/>
                  </a:cubicBezTo>
                  <a:cubicBezTo>
                    <a:pt x="298" y="291"/>
                    <a:pt x="298" y="291"/>
                    <a:pt x="298" y="291"/>
                  </a:cubicBezTo>
                  <a:cubicBezTo>
                    <a:pt x="283" y="277"/>
                    <a:pt x="283" y="277"/>
                    <a:pt x="283" y="277"/>
                  </a:cubicBezTo>
                  <a:cubicBezTo>
                    <a:pt x="234" y="277"/>
                    <a:pt x="234" y="277"/>
                    <a:pt x="234" y="277"/>
                  </a:cubicBezTo>
                  <a:cubicBezTo>
                    <a:pt x="243" y="263"/>
                    <a:pt x="249" y="252"/>
                    <a:pt x="249" y="251"/>
                  </a:cubicBezTo>
                  <a:cubicBezTo>
                    <a:pt x="250" y="250"/>
                    <a:pt x="250" y="250"/>
                    <a:pt x="250" y="250"/>
                  </a:cubicBezTo>
                  <a:cubicBezTo>
                    <a:pt x="239" y="239"/>
                    <a:pt x="239" y="239"/>
                    <a:pt x="239" y="239"/>
                  </a:cubicBezTo>
                  <a:cubicBezTo>
                    <a:pt x="252" y="241"/>
                    <a:pt x="252" y="241"/>
                    <a:pt x="252" y="241"/>
                  </a:cubicBezTo>
                  <a:cubicBezTo>
                    <a:pt x="249" y="200"/>
                    <a:pt x="249" y="200"/>
                    <a:pt x="249" y="200"/>
                  </a:cubicBezTo>
                  <a:cubicBezTo>
                    <a:pt x="293" y="211"/>
                    <a:pt x="293" y="211"/>
                    <a:pt x="293" y="211"/>
                  </a:cubicBezTo>
                  <a:cubicBezTo>
                    <a:pt x="296" y="211"/>
                    <a:pt x="296" y="211"/>
                    <a:pt x="296" y="211"/>
                  </a:cubicBezTo>
                  <a:cubicBezTo>
                    <a:pt x="298" y="214"/>
                    <a:pt x="298" y="214"/>
                    <a:pt x="298" y="214"/>
                  </a:cubicBezTo>
                  <a:cubicBezTo>
                    <a:pt x="307" y="226"/>
                    <a:pt x="313" y="240"/>
                    <a:pt x="316" y="254"/>
                  </a:cubicBezTo>
                  <a:cubicBezTo>
                    <a:pt x="317" y="254"/>
                    <a:pt x="317" y="254"/>
                    <a:pt x="317" y="254"/>
                  </a:cubicBezTo>
                  <a:close/>
                  <a:moveTo>
                    <a:pt x="228" y="277"/>
                  </a:moveTo>
                  <a:cubicBezTo>
                    <a:pt x="235" y="265"/>
                    <a:pt x="240" y="255"/>
                    <a:pt x="243" y="251"/>
                  </a:cubicBezTo>
                  <a:cubicBezTo>
                    <a:pt x="229" y="238"/>
                    <a:pt x="229" y="238"/>
                    <a:pt x="229" y="238"/>
                  </a:cubicBezTo>
                  <a:cubicBezTo>
                    <a:pt x="231" y="233"/>
                    <a:pt x="231" y="233"/>
                    <a:pt x="231" y="233"/>
                  </a:cubicBezTo>
                  <a:cubicBezTo>
                    <a:pt x="246" y="235"/>
                    <a:pt x="246" y="235"/>
                    <a:pt x="246" y="235"/>
                  </a:cubicBezTo>
                  <a:cubicBezTo>
                    <a:pt x="245" y="199"/>
                    <a:pt x="245" y="199"/>
                    <a:pt x="245" y="199"/>
                  </a:cubicBezTo>
                  <a:cubicBezTo>
                    <a:pt x="230" y="195"/>
                    <a:pt x="230" y="195"/>
                    <a:pt x="230" y="195"/>
                  </a:cubicBezTo>
                  <a:cubicBezTo>
                    <a:pt x="218" y="204"/>
                    <a:pt x="218" y="204"/>
                    <a:pt x="218" y="204"/>
                  </a:cubicBezTo>
                  <a:cubicBezTo>
                    <a:pt x="187" y="277"/>
                    <a:pt x="187" y="277"/>
                    <a:pt x="187" y="277"/>
                  </a:cubicBezTo>
                  <a:cubicBezTo>
                    <a:pt x="228" y="277"/>
                    <a:pt x="228" y="277"/>
                    <a:pt x="228" y="277"/>
                  </a:cubicBezTo>
                  <a:close/>
                  <a:moveTo>
                    <a:pt x="111" y="198"/>
                  </a:moveTo>
                  <a:cubicBezTo>
                    <a:pt x="110" y="235"/>
                    <a:pt x="110" y="235"/>
                    <a:pt x="110" y="235"/>
                  </a:cubicBezTo>
                  <a:cubicBezTo>
                    <a:pt x="124" y="233"/>
                    <a:pt x="124" y="233"/>
                    <a:pt x="124" y="233"/>
                  </a:cubicBezTo>
                  <a:cubicBezTo>
                    <a:pt x="127" y="238"/>
                    <a:pt x="127" y="238"/>
                    <a:pt x="127" y="238"/>
                  </a:cubicBezTo>
                  <a:cubicBezTo>
                    <a:pt x="113" y="251"/>
                    <a:pt x="113" y="251"/>
                    <a:pt x="113" y="251"/>
                  </a:cubicBezTo>
                  <a:cubicBezTo>
                    <a:pt x="115" y="255"/>
                    <a:pt x="121" y="265"/>
                    <a:pt x="127" y="277"/>
                  </a:cubicBezTo>
                  <a:cubicBezTo>
                    <a:pt x="170" y="277"/>
                    <a:pt x="170" y="277"/>
                    <a:pt x="170" y="277"/>
                  </a:cubicBezTo>
                  <a:cubicBezTo>
                    <a:pt x="135" y="204"/>
                    <a:pt x="135" y="204"/>
                    <a:pt x="135" y="204"/>
                  </a:cubicBezTo>
                  <a:cubicBezTo>
                    <a:pt x="123" y="195"/>
                    <a:pt x="123" y="195"/>
                    <a:pt x="123" y="195"/>
                  </a:cubicBezTo>
                  <a:lnTo>
                    <a:pt x="111" y="198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7194720" y="553244"/>
            <a:ext cx="566400" cy="566400"/>
            <a:chOff x="7452320" y="2492896"/>
            <a:chExt cx="864096" cy="864096"/>
          </a:xfrm>
        </p:grpSpPr>
        <p:sp>
          <p:nvSpPr>
            <p:cNvPr id="18" name="椭圆 17"/>
            <p:cNvSpPr/>
            <p:nvPr/>
          </p:nvSpPr>
          <p:spPr>
            <a:xfrm>
              <a:off x="7452320" y="2492896"/>
              <a:ext cx="864096" cy="864096"/>
            </a:xfrm>
            <a:prstGeom prst="ellipse">
              <a:avLst/>
            </a:prstGeom>
            <a:solidFill>
              <a:srgbClr val="013B6D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685862"/>
              <a:endParaRPr lang="zh-CN" altLang="en-US" sz="3000">
                <a:solidFill>
                  <a:prstClr val="white"/>
                </a:solidFill>
                <a:ea typeface="微软雅黑"/>
              </a:endParaRPr>
            </a:p>
          </p:txBody>
        </p:sp>
        <p:sp>
          <p:nvSpPr>
            <p:cNvPr id="19" name="Freeform 16"/>
            <p:cNvSpPr>
              <a:spLocks noEditPoints="1"/>
            </p:cNvSpPr>
            <p:nvPr/>
          </p:nvSpPr>
          <p:spPr bwMode="auto">
            <a:xfrm>
              <a:off x="7622990" y="2640970"/>
              <a:ext cx="533049" cy="589156"/>
            </a:xfrm>
            <a:custGeom>
              <a:avLst/>
              <a:gdLst>
                <a:gd name="T0" fmla="*/ 448 w 1053"/>
                <a:gd name="T1" fmla="*/ 1024 h 1145"/>
                <a:gd name="T2" fmla="*/ 432 w 1053"/>
                <a:gd name="T3" fmla="*/ 1076 h 1145"/>
                <a:gd name="T4" fmla="*/ 447 w 1053"/>
                <a:gd name="T5" fmla="*/ 1101 h 1145"/>
                <a:gd name="T6" fmla="*/ 462 w 1053"/>
                <a:gd name="T7" fmla="*/ 1108 h 1145"/>
                <a:gd name="T8" fmla="*/ 492 w 1053"/>
                <a:gd name="T9" fmla="*/ 1138 h 1145"/>
                <a:gd name="T10" fmla="*/ 523 w 1053"/>
                <a:gd name="T11" fmla="*/ 1145 h 1145"/>
                <a:gd name="T12" fmla="*/ 556 w 1053"/>
                <a:gd name="T13" fmla="*/ 1140 h 1145"/>
                <a:gd name="T14" fmla="*/ 590 w 1053"/>
                <a:gd name="T15" fmla="*/ 1109 h 1145"/>
                <a:gd name="T16" fmla="*/ 597 w 1053"/>
                <a:gd name="T17" fmla="*/ 1107 h 1145"/>
                <a:gd name="T18" fmla="*/ 619 w 1053"/>
                <a:gd name="T19" fmla="*/ 1086 h 1145"/>
                <a:gd name="T20" fmla="*/ 622 w 1053"/>
                <a:gd name="T21" fmla="*/ 1040 h 1145"/>
                <a:gd name="T22" fmla="*/ 527 w 1053"/>
                <a:gd name="T23" fmla="*/ 240 h 1145"/>
                <a:gd name="T24" fmla="*/ 303 w 1053"/>
                <a:gd name="T25" fmla="*/ 705 h 1145"/>
                <a:gd name="T26" fmla="*/ 428 w 1053"/>
                <a:gd name="T27" fmla="*/ 935 h 1145"/>
                <a:gd name="T28" fmla="*/ 437 w 1053"/>
                <a:gd name="T29" fmla="*/ 996 h 1145"/>
                <a:gd name="T30" fmla="*/ 648 w 1053"/>
                <a:gd name="T31" fmla="*/ 964 h 1145"/>
                <a:gd name="T32" fmla="*/ 724 w 1053"/>
                <a:gd name="T33" fmla="*/ 739 h 1145"/>
                <a:gd name="T34" fmla="*/ 807 w 1053"/>
                <a:gd name="T35" fmla="*/ 532 h 1145"/>
                <a:gd name="T36" fmla="*/ 527 w 1053"/>
                <a:gd name="T37" fmla="*/ 240 h 1145"/>
                <a:gd name="T38" fmla="*/ 912 w 1053"/>
                <a:gd name="T39" fmla="*/ 699 h 1145"/>
                <a:gd name="T40" fmla="*/ 868 w 1053"/>
                <a:gd name="T41" fmla="*/ 775 h 1145"/>
                <a:gd name="T42" fmla="*/ 982 w 1053"/>
                <a:gd name="T43" fmla="*/ 790 h 1145"/>
                <a:gd name="T44" fmla="*/ 338 w 1053"/>
                <a:gd name="T45" fmla="*/ 200 h 1145"/>
                <a:gd name="T46" fmla="*/ 323 w 1053"/>
                <a:gd name="T47" fmla="*/ 87 h 1145"/>
                <a:gd name="T48" fmla="*/ 247 w 1053"/>
                <a:gd name="T49" fmla="*/ 130 h 1145"/>
                <a:gd name="T50" fmla="*/ 338 w 1053"/>
                <a:gd name="T51" fmla="*/ 200 h 1145"/>
                <a:gd name="T52" fmla="*/ 730 w 1053"/>
                <a:gd name="T53" fmla="*/ 87 h 1145"/>
                <a:gd name="T54" fmla="*/ 715 w 1053"/>
                <a:gd name="T55" fmla="*/ 200 h 1145"/>
                <a:gd name="T56" fmla="*/ 806 w 1053"/>
                <a:gd name="T57" fmla="*/ 130 h 1145"/>
                <a:gd name="T58" fmla="*/ 1009 w 1053"/>
                <a:gd name="T59" fmla="*/ 483 h 1145"/>
                <a:gd name="T60" fmla="*/ 903 w 1053"/>
                <a:gd name="T61" fmla="*/ 526 h 1145"/>
                <a:gd name="T62" fmla="*/ 1009 w 1053"/>
                <a:gd name="T63" fmla="*/ 570 h 1145"/>
                <a:gd name="T64" fmla="*/ 1009 w 1053"/>
                <a:gd name="T65" fmla="*/ 483 h 1145"/>
                <a:gd name="T66" fmla="*/ 570 w 1053"/>
                <a:gd name="T67" fmla="*/ 106 h 1145"/>
                <a:gd name="T68" fmla="*/ 526 w 1053"/>
                <a:gd name="T69" fmla="*/ 0 h 1145"/>
                <a:gd name="T70" fmla="*/ 483 w 1053"/>
                <a:gd name="T71" fmla="*/ 106 h 1145"/>
                <a:gd name="T72" fmla="*/ 184 w 1053"/>
                <a:gd name="T73" fmla="*/ 278 h 1145"/>
                <a:gd name="T74" fmla="*/ 70 w 1053"/>
                <a:gd name="T75" fmla="*/ 263 h 1145"/>
                <a:gd name="T76" fmla="*/ 140 w 1053"/>
                <a:gd name="T77" fmla="*/ 354 h 1145"/>
                <a:gd name="T78" fmla="*/ 184 w 1053"/>
                <a:gd name="T79" fmla="*/ 278 h 1145"/>
                <a:gd name="T80" fmla="*/ 966 w 1053"/>
                <a:gd name="T81" fmla="*/ 323 h 1145"/>
                <a:gd name="T82" fmla="*/ 923 w 1053"/>
                <a:gd name="T83" fmla="*/ 247 h 1145"/>
                <a:gd name="T84" fmla="*/ 852 w 1053"/>
                <a:gd name="T85" fmla="*/ 338 h 1145"/>
                <a:gd name="T86" fmla="*/ 140 w 1053"/>
                <a:gd name="T87" fmla="*/ 699 h 1145"/>
                <a:gd name="T88" fmla="*/ 70 w 1053"/>
                <a:gd name="T89" fmla="*/ 790 h 1145"/>
                <a:gd name="T90" fmla="*/ 184 w 1053"/>
                <a:gd name="T91" fmla="*/ 775 h 1145"/>
                <a:gd name="T92" fmla="*/ 140 w 1053"/>
                <a:gd name="T93" fmla="*/ 699 h 1145"/>
                <a:gd name="T94" fmla="*/ 106 w 1053"/>
                <a:gd name="T95" fmla="*/ 483 h 1145"/>
                <a:gd name="T96" fmla="*/ 0 w 1053"/>
                <a:gd name="T97" fmla="*/ 526 h 1145"/>
                <a:gd name="T98" fmla="*/ 106 w 1053"/>
                <a:gd name="T99" fmla="*/ 570 h 1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53" h="1145">
                  <a:moveTo>
                    <a:pt x="606" y="1024"/>
                  </a:moveTo>
                  <a:lnTo>
                    <a:pt x="448" y="1024"/>
                  </a:lnTo>
                  <a:cubicBezTo>
                    <a:pt x="439" y="1024"/>
                    <a:pt x="432" y="1031"/>
                    <a:pt x="432" y="1040"/>
                  </a:cubicBezTo>
                  <a:lnTo>
                    <a:pt x="432" y="1076"/>
                  </a:lnTo>
                  <a:cubicBezTo>
                    <a:pt x="432" y="1079"/>
                    <a:pt x="433" y="1083"/>
                    <a:pt x="435" y="1086"/>
                  </a:cubicBezTo>
                  <a:lnTo>
                    <a:pt x="447" y="1101"/>
                  </a:lnTo>
                  <a:cubicBezTo>
                    <a:pt x="449" y="1103"/>
                    <a:pt x="452" y="1105"/>
                    <a:pt x="455" y="1106"/>
                  </a:cubicBezTo>
                  <a:cubicBezTo>
                    <a:pt x="457" y="1107"/>
                    <a:pt x="459" y="1107"/>
                    <a:pt x="462" y="1108"/>
                  </a:cubicBezTo>
                  <a:cubicBezTo>
                    <a:pt x="463" y="1108"/>
                    <a:pt x="464" y="1108"/>
                    <a:pt x="465" y="1109"/>
                  </a:cubicBezTo>
                  <a:lnTo>
                    <a:pt x="492" y="1138"/>
                  </a:lnTo>
                  <a:cubicBezTo>
                    <a:pt x="494" y="1139"/>
                    <a:pt x="496" y="1141"/>
                    <a:pt x="498" y="1142"/>
                  </a:cubicBezTo>
                  <a:cubicBezTo>
                    <a:pt x="504" y="1144"/>
                    <a:pt x="513" y="1145"/>
                    <a:pt x="523" y="1145"/>
                  </a:cubicBezTo>
                  <a:lnTo>
                    <a:pt x="525" y="1145"/>
                  </a:lnTo>
                  <a:cubicBezTo>
                    <a:pt x="542" y="1145"/>
                    <a:pt x="551" y="1142"/>
                    <a:pt x="556" y="1140"/>
                  </a:cubicBezTo>
                  <a:cubicBezTo>
                    <a:pt x="558" y="1139"/>
                    <a:pt x="560" y="1138"/>
                    <a:pt x="561" y="1137"/>
                  </a:cubicBezTo>
                  <a:cubicBezTo>
                    <a:pt x="561" y="1137"/>
                    <a:pt x="589" y="1109"/>
                    <a:pt x="590" y="1109"/>
                  </a:cubicBezTo>
                  <a:cubicBezTo>
                    <a:pt x="591" y="1108"/>
                    <a:pt x="592" y="1108"/>
                    <a:pt x="593" y="1108"/>
                  </a:cubicBezTo>
                  <a:cubicBezTo>
                    <a:pt x="595" y="1108"/>
                    <a:pt x="596" y="1108"/>
                    <a:pt x="597" y="1107"/>
                  </a:cubicBezTo>
                  <a:cubicBezTo>
                    <a:pt x="602" y="1107"/>
                    <a:pt x="606" y="1105"/>
                    <a:pt x="609" y="1101"/>
                  </a:cubicBezTo>
                  <a:lnTo>
                    <a:pt x="619" y="1086"/>
                  </a:lnTo>
                  <a:cubicBezTo>
                    <a:pt x="621" y="1083"/>
                    <a:pt x="622" y="1080"/>
                    <a:pt x="622" y="1077"/>
                  </a:cubicBezTo>
                  <a:lnTo>
                    <a:pt x="622" y="1040"/>
                  </a:lnTo>
                  <a:cubicBezTo>
                    <a:pt x="622" y="1031"/>
                    <a:pt x="615" y="1024"/>
                    <a:pt x="606" y="1024"/>
                  </a:cubicBezTo>
                  <a:close/>
                  <a:moveTo>
                    <a:pt x="527" y="240"/>
                  </a:moveTo>
                  <a:cubicBezTo>
                    <a:pt x="373" y="240"/>
                    <a:pt x="248" y="370"/>
                    <a:pt x="247" y="531"/>
                  </a:cubicBezTo>
                  <a:cubicBezTo>
                    <a:pt x="247" y="594"/>
                    <a:pt x="266" y="654"/>
                    <a:pt x="303" y="705"/>
                  </a:cubicBezTo>
                  <a:cubicBezTo>
                    <a:pt x="304" y="707"/>
                    <a:pt x="322" y="730"/>
                    <a:pt x="331" y="740"/>
                  </a:cubicBezTo>
                  <a:cubicBezTo>
                    <a:pt x="396" y="820"/>
                    <a:pt x="428" y="884"/>
                    <a:pt x="428" y="935"/>
                  </a:cubicBezTo>
                  <a:cubicBezTo>
                    <a:pt x="415" y="939"/>
                    <a:pt x="406" y="950"/>
                    <a:pt x="406" y="964"/>
                  </a:cubicBezTo>
                  <a:cubicBezTo>
                    <a:pt x="406" y="982"/>
                    <a:pt x="420" y="996"/>
                    <a:pt x="437" y="996"/>
                  </a:cubicBezTo>
                  <a:lnTo>
                    <a:pt x="617" y="996"/>
                  </a:lnTo>
                  <a:cubicBezTo>
                    <a:pt x="634" y="996"/>
                    <a:pt x="648" y="982"/>
                    <a:pt x="648" y="964"/>
                  </a:cubicBezTo>
                  <a:cubicBezTo>
                    <a:pt x="648" y="954"/>
                    <a:pt x="643" y="944"/>
                    <a:pt x="635" y="939"/>
                  </a:cubicBezTo>
                  <a:cubicBezTo>
                    <a:pt x="634" y="881"/>
                    <a:pt x="663" y="815"/>
                    <a:pt x="724" y="739"/>
                  </a:cubicBezTo>
                  <a:cubicBezTo>
                    <a:pt x="733" y="729"/>
                    <a:pt x="750" y="707"/>
                    <a:pt x="751" y="706"/>
                  </a:cubicBezTo>
                  <a:cubicBezTo>
                    <a:pt x="787" y="655"/>
                    <a:pt x="807" y="595"/>
                    <a:pt x="807" y="532"/>
                  </a:cubicBezTo>
                  <a:cubicBezTo>
                    <a:pt x="807" y="454"/>
                    <a:pt x="778" y="381"/>
                    <a:pt x="726" y="326"/>
                  </a:cubicBezTo>
                  <a:cubicBezTo>
                    <a:pt x="673" y="271"/>
                    <a:pt x="603" y="240"/>
                    <a:pt x="527" y="240"/>
                  </a:cubicBezTo>
                  <a:close/>
                  <a:moveTo>
                    <a:pt x="966" y="730"/>
                  </a:moveTo>
                  <a:lnTo>
                    <a:pt x="912" y="699"/>
                  </a:lnTo>
                  <a:cubicBezTo>
                    <a:pt x="891" y="687"/>
                    <a:pt x="864" y="694"/>
                    <a:pt x="852" y="715"/>
                  </a:cubicBezTo>
                  <a:cubicBezTo>
                    <a:pt x="840" y="736"/>
                    <a:pt x="847" y="762"/>
                    <a:pt x="868" y="775"/>
                  </a:cubicBezTo>
                  <a:lnTo>
                    <a:pt x="923" y="806"/>
                  </a:lnTo>
                  <a:cubicBezTo>
                    <a:pt x="943" y="818"/>
                    <a:pt x="970" y="811"/>
                    <a:pt x="982" y="790"/>
                  </a:cubicBezTo>
                  <a:cubicBezTo>
                    <a:pt x="994" y="769"/>
                    <a:pt x="987" y="742"/>
                    <a:pt x="966" y="730"/>
                  </a:cubicBezTo>
                  <a:close/>
                  <a:moveTo>
                    <a:pt x="338" y="200"/>
                  </a:moveTo>
                  <a:cubicBezTo>
                    <a:pt x="359" y="188"/>
                    <a:pt x="366" y="162"/>
                    <a:pt x="354" y="141"/>
                  </a:cubicBezTo>
                  <a:lnTo>
                    <a:pt x="323" y="87"/>
                  </a:lnTo>
                  <a:cubicBezTo>
                    <a:pt x="311" y="66"/>
                    <a:pt x="284" y="58"/>
                    <a:pt x="263" y="71"/>
                  </a:cubicBezTo>
                  <a:cubicBezTo>
                    <a:pt x="242" y="83"/>
                    <a:pt x="235" y="109"/>
                    <a:pt x="247" y="130"/>
                  </a:cubicBezTo>
                  <a:lnTo>
                    <a:pt x="278" y="184"/>
                  </a:lnTo>
                  <a:cubicBezTo>
                    <a:pt x="290" y="205"/>
                    <a:pt x="317" y="213"/>
                    <a:pt x="338" y="200"/>
                  </a:cubicBezTo>
                  <a:close/>
                  <a:moveTo>
                    <a:pt x="790" y="71"/>
                  </a:moveTo>
                  <a:cubicBezTo>
                    <a:pt x="769" y="58"/>
                    <a:pt x="742" y="66"/>
                    <a:pt x="730" y="87"/>
                  </a:cubicBezTo>
                  <a:lnTo>
                    <a:pt x="699" y="141"/>
                  </a:lnTo>
                  <a:cubicBezTo>
                    <a:pt x="686" y="162"/>
                    <a:pt x="694" y="188"/>
                    <a:pt x="715" y="200"/>
                  </a:cubicBezTo>
                  <a:cubicBezTo>
                    <a:pt x="735" y="213"/>
                    <a:pt x="762" y="205"/>
                    <a:pt x="774" y="184"/>
                  </a:cubicBezTo>
                  <a:lnTo>
                    <a:pt x="806" y="130"/>
                  </a:lnTo>
                  <a:cubicBezTo>
                    <a:pt x="818" y="109"/>
                    <a:pt x="811" y="83"/>
                    <a:pt x="790" y="71"/>
                  </a:cubicBezTo>
                  <a:close/>
                  <a:moveTo>
                    <a:pt x="1009" y="483"/>
                  </a:moveTo>
                  <a:lnTo>
                    <a:pt x="947" y="483"/>
                  </a:lnTo>
                  <a:cubicBezTo>
                    <a:pt x="922" y="483"/>
                    <a:pt x="903" y="502"/>
                    <a:pt x="903" y="526"/>
                  </a:cubicBezTo>
                  <a:cubicBezTo>
                    <a:pt x="903" y="551"/>
                    <a:pt x="922" y="570"/>
                    <a:pt x="947" y="570"/>
                  </a:cubicBezTo>
                  <a:lnTo>
                    <a:pt x="1009" y="570"/>
                  </a:lnTo>
                  <a:cubicBezTo>
                    <a:pt x="1033" y="570"/>
                    <a:pt x="1053" y="551"/>
                    <a:pt x="1053" y="526"/>
                  </a:cubicBezTo>
                  <a:cubicBezTo>
                    <a:pt x="1053" y="502"/>
                    <a:pt x="1033" y="483"/>
                    <a:pt x="1009" y="483"/>
                  </a:cubicBezTo>
                  <a:close/>
                  <a:moveTo>
                    <a:pt x="526" y="150"/>
                  </a:moveTo>
                  <a:cubicBezTo>
                    <a:pt x="550" y="150"/>
                    <a:pt x="570" y="130"/>
                    <a:pt x="570" y="106"/>
                  </a:cubicBezTo>
                  <a:lnTo>
                    <a:pt x="570" y="44"/>
                  </a:lnTo>
                  <a:cubicBezTo>
                    <a:pt x="570" y="20"/>
                    <a:pt x="550" y="0"/>
                    <a:pt x="526" y="0"/>
                  </a:cubicBezTo>
                  <a:cubicBezTo>
                    <a:pt x="502" y="0"/>
                    <a:pt x="483" y="20"/>
                    <a:pt x="483" y="44"/>
                  </a:cubicBezTo>
                  <a:lnTo>
                    <a:pt x="483" y="106"/>
                  </a:lnTo>
                  <a:cubicBezTo>
                    <a:pt x="483" y="130"/>
                    <a:pt x="502" y="150"/>
                    <a:pt x="526" y="150"/>
                  </a:cubicBezTo>
                  <a:close/>
                  <a:moveTo>
                    <a:pt x="184" y="278"/>
                  </a:moveTo>
                  <a:lnTo>
                    <a:pt x="130" y="247"/>
                  </a:lnTo>
                  <a:cubicBezTo>
                    <a:pt x="109" y="235"/>
                    <a:pt x="82" y="242"/>
                    <a:pt x="70" y="263"/>
                  </a:cubicBezTo>
                  <a:cubicBezTo>
                    <a:pt x="58" y="284"/>
                    <a:pt x="65" y="311"/>
                    <a:pt x="86" y="323"/>
                  </a:cubicBezTo>
                  <a:lnTo>
                    <a:pt x="140" y="354"/>
                  </a:lnTo>
                  <a:cubicBezTo>
                    <a:pt x="161" y="366"/>
                    <a:pt x="188" y="359"/>
                    <a:pt x="200" y="338"/>
                  </a:cubicBezTo>
                  <a:cubicBezTo>
                    <a:pt x="212" y="317"/>
                    <a:pt x="205" y="291"/>
                    <a:pt x="184" y="278"/>
                  </a:cubicBezTo>
                  <a:close/>
                  <a:moveTo>
                    <a:pt x="912" y="354"/>
                  </a:moveTo>
                  <a:lnTo>
                    <a:pt x="966" y="323"/>
                  </a:lnTo>
                  <a:cubicBezTo>
                    <a:pt x="987" y="311"/>
                    <a:pt x="994" y="284"/>
                    <a:pt x="982" y="263"/>
                  </a:cubicBezTo>
                  <a:cubicBezTo>
                    <a:pt x="970" y="242"/>
                    <a:pt x="943" y="235"/>
                    <a:pt x="923" y="247"/>
                  </a:cubicBezTo>
                  <a:lnTo>
                    <a:pt x="868" y="278"/>
                  </a:lnTo>
                  <a:cubicBezTo>
                    <a:pt x="847" y="291"/>
                    <a:pt x="840" y="317"/>
                    <a:pt x="852" y="338"/>
                  </a:cubicBezTo>
                  <a:cubicBezTo>
                    <a:pt x="864" y="359"/>
                    <a:pt x="891" y="366"/>
                    <a:pt x="912" y="354"/>
                  </a:cubicBezTo>
                  <a:close/>
                  <a:moveTo>
                    <a:pt x="140" y="699"/>
                  </a:moveTo>
                  <a:lnTo>
                    <a:pt x="86" y="730"/>
                  </a:lnTo>
                  <a:cubicBezTo>
                    <a:pt x="65" y="742"/>
                    <a:pt x="58" y="769"/>
                    <a:pt x="70" y="790"/>
                  </a:cubicBezTo>
                  <a:cubicBezTo>
                    <a:pt x="82" y="811"/>
                    <a:pt x="109" y="818"/>
                    <a:pt x="130" y="806"/>
                  </a:cubicBezTo>
                  <a:lnTo>
                    <a:pt x="184" y="775"/>
                  </a:lnTo>
                  <a:cubicBezTo>
                    <a:pt x="205" y="762"/>
                    <a:pt x="212" y="736"/>
                    <a:pt x="200" y="715"/>
                  </a:cubicBezTo>
                  <a:cubicBezTo>
                    <a:pt x="188" y="694"/>
                    <a:pt x="161" y="687"/>
                    <a:pt x="140" y="699"/>
                  </a:cubicBezTo>
                  <a:close/>
                  <a:moveTo>
                    <a:pt x="150" y="526"/>
                  </a:moveTo>
                  <a:cubicBezTo>
                    <a:pt x="150" y="502"/>
                    <a:pt x="130" y="483"/>
                    <a:pt x="106" y="483"/>
                  </a:cubicBezTo>
                  <a:lnTo>
                    <a:pt x="44" y="483"/>
                  </a:lnTo>
                  <a:cubicBezTo>
                    <a:pt x="19" y="483"/>
                    <a:pt x="0" y="502"/>
                    <a:pt x="0" y="526"/>
                  </a:cubicBezTo>
                  <a:cubicBezTo>
                    <a:pt x="0" y="551"/>
                    <a:pt x="19" y="570"/>
                    <a:pt x="44" y="570"/>
                  </a:cubicBezTo>
                  <a:lnTo>
                    <a:pt x="106" y="570"/>
                  </a:lnTo>
                  <a:cubicBezTo>
                    <a:pt x="130" y="570"/>
                    <a:pt x="150" y="551"/>
                    <a:pt x="150" y="526"/>
                  </a:cubicBez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7922408" y="553244"/>
            <a:ext cx="566400" cy="566400"/>
            <a:chOff x="7742596" y="2492896"/>
            <a:chExt cx="864096" cy="864096"/>
          </a:xfrm>
        </p:grpSpPr>
        <p:sp>
          <p:nvSpPr>
            <p:cNvPr id="21" name="椭圆 20"/>
            <p:cNvSpPr/>
            <p:nvPr/>
          </p:nvSpPr>
          <p:spPr>
            <a:xfrm>
              <a:off x="7742596" y="2492896"/>
              <a:ext cx="864096" cy="864096"/>
            </a:xfrm>
            <a:prstGeom prst="ellipse">
              <a:avLst/>
            </a:prstGeom>
            <a:solidFill>
              <a:srgbClr val="013B6D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685862"/>
              <a:endParaRPr lang="zh-CN" altLang="en-US" sz="3000">
                <a:solidFill>
                  <a:prstClr val="white"/>
                </a:solidFill>
                <a:ea typeface="微软雅黑"/>
              </a:endParaRPr>
            </a:p>
          </p:txBody>
        </p:sp>
        <p:sp>
          <p:nvSpPr>
            <p:cNvPr id="22" name="Freeform 79"/>
            <p:cNvSpPr>
              <a:spLocks noChangeAspect="1" noEditPoints="1"/>
            </p:cNvSpPr>
            <p:nvPr/>
          </p:nvSpPr>
          <p:spPr bwMode="black">
            <a:xfrm>
              <a:off x="8012942" y="2686387"/>
              <a:ext cx="344021" cy="464952"/>
            </a:xfrm>
            <a:custGeom>
              <a:avLst/>
              <a:gdLst>
                <a:gd name="T0" fmla="*/ 1441 w 1615"/>
                <a:gd name="T1" fmla="*/ 131 h 2179"/>
                <a:gd name="T2" fmla="*/ 1344 w 1615"/>
                <a:gd name="T3" fmla="*/ 16 h 2179"/>
                <a:gd name="T4" fmla="*/ 306 w 1615"/>
                <a:gd name="T5" fmla="*/ 0 h 2179"/>
                <a:gd name="T6" fmla="*/ 62 w 1615"/>
                <a:gd name="T7" fmla="*/ 171 h 2179"/>
                <a:gd name="T8" fmla="*/ 174 w 1615"/>
                <a:gd name="T9" fmla="*/ 131 h 2179"/>
                <a:gd name="T10" fmla="*/ 174 w 1615"/>
                <a:gd name="T11" fmla="*/ 180 h 2179"/>
                <a:gd name="T12" fmla="*/ 0 w 1615"/>
                <a:gd name="T13" fmla="*/ 2005 h 2179"/>
                <a:gd name="T14" fmla="*/ 1441 w 1615"/>
                <a:gd name="T15" fmla="*/ 2179 h 2179"/>
                <a:gd name="T16" fmla="*/ 1615 w 1615"/>
                <a:gd name="T17" fmla="*/ 354 h 2179"/>
                <a:gd name="T18" fmla="*/ 1518 w 1615"/>
                <a:gd name="T19" fmla="*/ 2005 h 2179"/>
                <a:gd name="T20" fmla="*/ 174 w 1615"/>
                <a:gd name="T21" fmla="*/ 2082 h 2179"/>
                <a:gd name="T22" fmla="*/ 97 w 1615"/>
                <a:gd name="T23" fmla="*/ 354 h 2179"/>
                <a:gd name="T24" fmla="*/ 1441 w 1615"/>
                <a:gd name="T25" fmla="*/ 277 h 2179"/>
                <a:gd name="T26" fmla="*/ 1518 w 1615"/>
                <a:gd name="T27" fmla="*/ 2005 h 2179"/>
                <a:gd name="T28" fmla="*/ 241 w 1615"/>
                <a:gd name="T29" fmla="*/ 1038 h 2179"/>
                <a:gd name="T30" fmla="*/ 532 w 1615"/>
                <a:gd name="T31" fmla="*/ 1339 h 2179"/>
                <a:gd name="T32" fmla="*/ 713 w 1615"/>
                <a:gd name="T33" fmla="*/ 1304 h 2179"/>
                <a:gd name="T34" fmla="*/ 695 w 1615"/>
                <a:gd name="T35" fmla="*/ 1594 h 2179"/>
                <a:gd name="T36" fmla="*/ 1375 w 1615"/>
                <a:gd name="T37" fmla="*/ 1038 h 2179"/>
                <a:gd name="T38" fmla="*/ 808 w 1615"/>
                <a:gd name="T39" fmla="*/ 1206 h 2179"/>
                <a:gd name="T40" fmla="*/ 808 w 1615"/>
                <a:gd name="T41" fmla="*/ 870 h 2179"/>
                <a:gd name="T42" fmla="*/ 808 w 1615"/>
                <a:gd name="T43" fmla="*/ 1206 h 2179"/>
                <a:gd name="T44" fmla="*/ 652 w 1615"/>
                <a:gd name="T45" fmla="*/ 1331 h 2179"/>
                <a:gd name="T46" fmla="*/ 453 w 1615"/>
                <a:gd name="T47" fmla="*/ 1481 h 2179"/>
                <a:gd name="T48" fmla="*/ 258 w 1615"/>
                <a:gd name="T49" fmla="*/ 1960 h 2179"/>
                <a:gd name="T50" fmla="*/ 534 w 1615"/>
                <a:gd name="T51" fmla="*/ 1842 h 2179"/>
                <a:gd name="T52" fmla="*/ 702 w 1615"/>
                <a:gd name="T53" fmla="*/ 1467 h 2179"/>
                <a:gd name="T54" fmla="*/ 418 w 1615"/>
                <a:gd name="T55" fmla="*/ 1872 h 2179"/>
                <a:gd name="T56" fmla="*/ 284 w 1615"/>
                <a:gd name="T57" fmla="*/ 1780 h 2179"/>
                <a:gd name="T58" fmla="*/ 418 w 1615"/>
                <a:gd name="T59" fmla="*/ 1872 h 2179"/>
                <a:gd name="T60" fmla="*/ 204 w 1615"/>
                <a:gd name="T61" fmla="*/ 323 h 2179"/>
                <a:gd name="T62" fmla="*/ 204 w 1615"/>
                <a:gd name="T63" fmla="*/ 428 h 2179"/>
                <a:gd name="T64" fmla="*/ 1418 w 1615"/>
                <a:gd name="T65" fmla="*/ 323 h 2179"/>
                <a:gd name="T66" fmla="*/ 1418 w 1615"/>
                <a:gd name="T67" fmla="*/ 428 h 2179"/>
                <a:gd name="T68" fmla="*/ 1418 w 1615"/>
                <a:gd name="T69" fmla="*/ 323 h 2179"/>
                <a:gd name="T70" fmla="*/ 1366 w 1615"/>
                <a:gd name="T71" fmla="*/ 1978 h 2179"/>
                <a:gd name="T72" fmla="*/ 1471 w 1615"/>
                <a:gd name="T73" fmla="*/ 1978 h 2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615" h="2179">
                  <a:moveTo>
                    <a:pt x="174" y="131"/>
                  </a:moveTo>
                  <a:cubicBezTo>
                    <a:pt x="1441" y="131"/>
                    <a:pt x="1441" y="131"/>
                    <a:pt x="1441" y="131"/>
                  </a:cubicBezTo>
                  <a:cubicBezTo>
                    <a:pt x="1465" y="131"/>
                    <a:pt x="1488" y="136"/>
                    <a:pt x="1509" y="145"/>
                  </a:cubicBezTo>
                  <a:cubicBezTo>
                    <a:pt x="1344" y="16"/>
                    <a:pt x="1344" y="16"/>
                    <a:pt x="1344" y="16"/>
                  </a:cubicBezTo>
                  <a:cubicBezTo>
                    <a:pt x="1333" y="7"/>
                    <a:pt x="1312" y="0"/>
                    <a:pt x="1298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292" y="0"/>
                    <a:pt x="271" y="7"/>
                    <a:pt x="260" y="16"/>
                  </a:cubicBezTo>
                  <a:cubicBezTo>
                    <a:pt x="62" y="171"/>
                    <a:pt x="62" y="171"/>
                    <a:pt x="62" y="171"/>
                  </a:cubicBezTo>
                  <a:cubicBezTo>
                    <a:pt x="64" y="171"/>
                    <a:pt x="64" y="171"/>
                    <a:pt x="64" y="171"/>
                  </a:cubicBezTo>
                  <a:cubicBezTo>
                    <a:pt x="94" y="146"/>
                    <a:pt x="132" y="131"/>
                    <a:pt x="174" y="131"/>
                  </a:cubicBezTo>
                  <a:close/>
                  <a:moveTo>
                    <a:pt x="1441" y="180"/>
                  </a:moveTo>
                  <a:cubicBezTo>
                    <a:pt x="174" y="180"/>
                    <a:pt x="174" y="180"/>
                    <a:pt x="174" y="180"/>
                  </a:cubicBezTo>
                  <a:cubicBezTo>
                    <a:pt x="78" y="180"/>
                    <a:pt x="0" y="258"/>
                    <a:pt x="0" y="354"/>
                  </a:cubicBezTo>
                  <a:cubicBezTo>
                    <a:pt x="0" y="2005"/>
                    <a:pt x="0" y="2005"/>
                    <a:pt x="0" y="2005"/>
                  </a:cubicBezTo>
                  <a:cubicBezTo>
                    <a:pt x="0" y="2101"/>
                    <a:pt x="78" y="2179"/>
                    <a:pt x="174" y="2179"/>
                  </a:cubicBezTo>
                  <a:cubicBezTo>
                    <a:pt x="1441" y="2179"/>
                    <a:pt x="1441" y="2179"/>
                    <a:pt x="1441" y="2179"/>
                  </a:cubicBezTo>
                  <a:cubicBezTo>
                    <a:pt x="1537" y="2179"/>
                    <a:pt x="1615" y="2101"/>
                    <a:pt x="1615" y="2005"/>
                  </a:cubicBezTo>
                  <a:cubicBezTo>
                    <a:pt x="1615" y="354"/>
                    <a:pt x="1615" y="354"/>
                    <a:pt x="1615" y="354"/>
                  </a:cubicBezTo>
                  <a:cubicBezTo>
                    <a:pt x="1615" y="258"/>
                    <a:pt x="1537" y="180"/>
                    <a:pt x="1441" y="180"/>
                  </a:cubicBezTo>
                  <a:close/>
                  <a:moveTo>
                    <a:pt x="1518" y="2005"/>
                  </a:moveTo>
                  <a:cubicBezTo>
                    <a:pt x="1518" y="2047"/>
                    <a:pt x="1484" y="2082"/>
                    <a:pt x="1441" y="2082"/>
                  </a:cubicBezTo>
                  <a:cubicBezTo>
                    <a:pt x="174" y="2082"/>
                    <a:pt x="174" y="2082"/>
                    <a:pt x="174" y="2082"/>
                  </a:cubicBezTo>
                  <a:cubicBezTo>
                    <a:pt x="132" y="2082"/>
                    <a:pt x="97" y="2047"/>
                    <a:pt x="97" y="2005"/>
                  </a:cubicBezTo>
                  <a:cubicBezTo>
                    <a:pt x="97" y="354"/>
                    <a:pt x="97" y="354"/>
                    <a:pt x="97" y="354"/>
                  </a:cubicBezTo>
                  <a:cubicBezTo>
                    <a:pt x="97" y="312"/>
                    <a:pt x="132" y="277"/>
                    <a:pt x="174" y="277"/>
                  </a:cubicBezTo>
                  <a:cubicBezTo>
                    <a:pt x="1441" y="277"/>
                    <a:pt x="1441" y="277"/>
                    <a:pt x="1441" y="277"/>
                  </a:cubicBezTo>
                  <a:cubicBezTo>
                    <a:pt x="1484" y="277"/>
                    <a:pt x="1518" y="312"/>
                    <a:pt x="1518" y="354"/>
                  </a:cubicBezTo>
                  <a:lnTo>
                    <a:pt x="1518" y="2005"/>
                  </a:lnTo>
                  <a:close/>
                  <a:moveTo>
                    <a:pt x="808" y="471"/>
                  </a:moveTo>
                  <a:cubicBezTo>
                    <a:pt x="494" y="471"/>
                    <a:pt x="241" y="725"/>
                    <a:pt x="241" y="1038"/>
                  </a:cubicBezTo>
                  <a:cubicBezTo>
                    <a:pt x="241" y="1201"/>
                    <a:pt x="309" y="1347"/>
                    <a:pt x="419" y="1451"/>
                  </a:cubicBezTo>
                  <a:cubicBezTo>
                    <a:pt x="532" y="1339"/>
                    <a:pt x="532" y="1339"/>
                    <a:pt x="532" y="1339"/>
                  </a:cubicBezTo>
                  <a:cubicBezTo>
                    <a:pt x="565" y="1305"/>
                    <a:pt x="610" y="1286"/>
                    <a:pt x="652" y="1286"/>
                  </a:cubicBezTo>
                  <a:cubicBezTo>
                    <a:pt x="675" y="1286"/>
                    <a:pt x="696" y="1292"/>
                    <a:pt x="713" y="1304"/>
                  </a:cubicBezTo>
                  <a:cubicBezTo>
                    <a:pt x="762" y="1337"/>
                    <a:pt x="775" y="1416"/>
                    <a:pt x="744" y="1486"/>
                  </a:cubicBezTo>
                  <a:cubicBezTo>
                    <a:pt x="695" y="1594"/>
                    <a:pt x="695" y="1594"/>
                    <a:pt x="695" y="1594"/>
                  </a:cubicBezTo>
                  <a:cubicBezTo>
                    <a:pt x="731" y="1601"/>
                    <a:pt x="769" y="1605"/>
                    <a:pt x="808" y="1605"/>
                  </a:cubicBezTo>
                  <a:cubicBezTo>
                    <a:pt x="1121" y="1605"/>
                    <a:pt x="1375" y="1351"/>
                    <a:pt x="1375" y="1038"/>
                  </a:cubicBezTo>
                  <a:cubicBezTo>
                    <a:pt x="1375" y="725"/>
                    <a:pt x="1121" y="471"/>
                    <a:pt x="808" y="471"/>
                  </a:cubicBezTo>
                  <a:close/>
                  <a:moveTo>
                    <a:pt x="808" y="1206"/>
                  </a:moveTo>
                  <a:cubicBezTo>
                    <a:pt x="715" y="1206"/>
                    <a:pt x="640" y="1131"/>
                    <a:pt x="640" y="1038"/>
                  </a:cubicBezTo>
                  <a:cubicBezTo>
                    <a:pt x="640" y="945"/>
                    <a:pt x="715" y="870"/>
                    <a:pt x="808" y="870"/>
                  </a:cubicBezTo>
                  <a:cubicBezTo>
                    <a:pt x="900" y="870"/>
                    <a:pt x="976" y="945"/>
                    <a:pt x="976" y="1038"/>
                  </a:cubicBezTo>
                  <a:cubicBezTo>
                    <a:pt x="976" y="1131"/>
                    <a:pt x="900" y="1206"/>
                    <a:pt x="808" y="1206"/>
                  </a:cubicBezTo>
                  <a:close/>
                  <a:moveTo>
                    <a:pt x="687" y="1341"/>
                  </a:moveTo>
                  <a:cubicBezTo>
                    <a:pt x="678" y="1334"/>
                    <a:pt x="665" y="1331"/>
                    <a:pt x="652" y="1331"/>
                  </a:cubicBezTo>
                  <a:cubicBezTo>
                    <a:pt x="623" y="1331"/>
                    <a:pt x="590" y="1345"/>
                    <a:pt x="564" y="1371"/>
                  </a:cubicBezTo>
                  <a:cubicBezTo>
                    <a:pt x="453" y="1481"/>
                    <a:pt x="453" y="1481"/>
                    <a:pt x="453" y="1481"/>
                  </a:cubicBezTo>
                  <a:cubicBezTo>
                    <a:pt x="271" y="1660"/>
                    <a:pt x="271" y="1660"/>
                    <a:pt x="271" y="1660"/>
                  </a:cubicBezTo>
                  <a:cubicBezTo>
                    <a:pt x="170" y="1760"/>
                    <a:pt x="164" y="1895"/>
                    <a:pt x="258" y="1960"/>
                  </a:cubicBezTo>
                  <a:cubicBezTo>
                    <a:pt x="286" y="1979"/>
                    <a:pt x="315" y="1988"/>
                    <a:pt x="346" y="1988"/>
                  </a:cubicBezTo>
                  <a:cubicBezTo>
                    <a:pt x="419" y="1988"/>
                    <a:pt x="493" y="1935"/>
                    <a:pt x="534" y="1842"/>
                  </a:cubicBezTo>
                  <a:cubicBezTo>
                    <a:pt x="650" y="1583"/>
                    <a:pt x="650" y="1583"/>
                    <a:pt x="650" y="1583"/>
                  </a:cubicBezTo>
                  <a:cubicBezTo>
                    <a:pt x="702" y="1467"/>
                    <a:pt x="702" y="1467"/>
                    <a:pt x="702" y="1467"/>
                  </a:cubicBezTo>
                  <a:cubicBezTo>
                    <a:pt x="724" y="1418"/>
                    <a:pt x="717" y="1362"/>
                    <a:pt x="687" y="1341"/>
                  </a:cubicBezTo>
                  <a:close/>
                  <a:moveTo>
                    <a:pt x="418" y="1872"/>
                  </a:moveTo>
                  <a:cubicBezTo>
                    <a:pt x="392" y="1909"/>
                    <a:pt x="341" y="1919"/>
                    <a:pt x="304" y="1893"/>
                  </a:cubicBezTo>
                  <a:cubicBezTo>
                    <a:pt x="267" y="1867"/>
                    <a:pt x="258" y="1817"/>
                    <a:pt x="284" y="1780"/>
                  </a:cubicBezTo>
                  <a:cubicBezTo>
                    <a:pt x="310" y="1743"/>
                    <a:pt x="360" y="1734"/>
                    <a:pt x="397" y="1759"/>
                  </a:cubicBezTo>
                  <a:cubicBezTo>
                    <a:pt x="434" y="1785"/>
                    <a:pt x="443" y="1836"/>
                    <a:pt x="418" y="1872"/>
                  </a:cubicBezTo>
                  <a:close/>
                  <a:moveTo>
                    <a:pt x="256" y="376"/>
                  </a:moveTo>
                  <a:cubicBezTo>
                    <a:pt x="256" y="346"/>
                    <a:pt x="233" y="323"/>
                    <a:pt x="204" y="323"/>
                  </a:cubicBezTo>
                  <a:cubicBezTo>
                    <a:pt x="174" y="323"/>
                    <a:pt x="151" y="346"/>
                    <a:pt x="151" y="376"/>
                  </a:cubicBezTo>
                  <a:cubicBezTo>
                    <a:pt x="151" y="405"/>
                    <a:pt x="174" y="428"/>
                    <a:pt x="204" y="428"/>
                  </a:cubicBezTo>
                  <a:cubicBezTo>
                    <a:pt x="233" y="428"/>
                    <a:pt x="256" y="405"/>
                    <a:pt x="256" y="376"/>
                  </a:cubicBezTo>
                  <a:close/>
                  <a:moveTo>
                    <a:pt x="1418" y="323"/>
                  </a:moveTo>
                  <a:cubicBezTo>
                    <a:pt x="1389" y="323"/>
                    <a:pt x="1366" y="346"/>
                    <a:pt x="1366" y="376"/>
                  </a:cubicBezTo>
                  <a:cubicBezTo>
                    <a:pt x="1366" y="405"/>
                    <a:pt x="1389" y="428"/>
                    <a:pt x="1418" y="428"/>
                  </a:cubicBezTo>
                  <a:cubicBezTo>
                    <a:pt x="1448" y="428"/>
                    <a:pt x="1471" y="405"/>
                    <a:pt x="1471" y="376"/>
                  </a:cubicBezTo>
                  <a:cubicBezTo>
                    <a:pt x="1471" y="346"/>
                    <a:pt x="1448" y="323"/>
                    <a:pt x="1418" y="323"/>
                  </a:cubicBezTo>
                  <a:close/>
                  <a:moveTo>
                    <a:pt x="1418" y="1925"/>
                  </a:moveTo>
                  <a:cubicBezTo>
                    <a:pt x="1389" y="1925"/>
                    <a:pt x="1366" y="1949"/>
                    <a:pt x="1366" y="1978"/>
                  </a:cubicBezTo>
                  <a:cubicBezTo>
                    <a:pt x="1366" y="2007"/>
                    <a:pt x="1389" y="2031"/>
                    <a:pt x="1418" y="2031"/>
                  </a:cubicBezTo>
                  <a:cubicBezTo>
                    <a:pt x="1448" y="2031"/>
                    <a:pt x="1471" y="2007"/>
                    <a:pt x="1471" y="1978"/>
                  </a:cubicBezTo>
                  <a:cubicBezTo>
                    <a:pt x="1471" y="1949"/>
                    <a:pt x="1448" y="1925"/>
                    <a:pt x="1418" y="192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61735" tIns="30867" rIns="61735" bIns="30867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49636869"/>
      </p:ext>
    </p:extLst>
  </p:cSld>
  <p:clrMapOvr>
    <a:masterClrMapping/>
  </p:clrMapOvr>
  <p:transition spd="slow" advClick="0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4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5"/>
          <p:cNvSpPr/>
          <p:nvPr/>
        </p:nvSpPr>
        <p:spPr>
          <a:xfrm>
            <a:off x="212256" y="2193190"/>
            <a:ext cx="2392712" cy="1389587"/>
          </a:xfrm>
          <a:custGeom>
            <a:avLst/>
            <a:gdLst/>
            <a:ahLst/>
            <a:cxnLst/>
            <a:rect l="l" t="t" r="r" b="b"/>
            <a:pathLst>
              <a:path w="2392712" h="1389587">
                <a:moveTo>
                  <a:pt x="504321" y="0"/>
                </a:moveTo>
                <a:lnTo>
                  <a:pt x="1600624" y="0"/>
                </a:lnTo>
                <a:lnTo>
                  <a:pt x="1855759" y="0"/>
                </a:lnTo>
                <a:lnTo>
                  <a:pt x="2392712" y="0"/>
                </a:lnTo>
                <a:lnTo>
                  <a:pt x="2392712" y="1389587"/>
                </a:lnTo>
                <a:lnTo>
                  <a:pt x="1855759" y="1389587"/>
                </a:lnTo>
                <a:lnTo>
                  <a:pt x="1600624" y="1389587"/>
                </a:lnTo>
                <a:lnTo>
                  <a:pt x="0" y="1389587"/>
                </a:lnTo>
                <a:close/>
              </a:path>
            </a:pathLst>
          </a:cu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175">
            <a:solidFill>
              <a:srgbClr val="013B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Rectangle 13" descr="FD1DDF730CE4456e89755B07FE1653D0# #Rectangle 13"/>
          <p:cNvSpPr>
            <a:spLocks noChangeArrowheads="1"/>
          </p:cNvSpPr>
          <p:nvPr/>
        </p:nvSpPr>
        <p:spPr bwMode="auto">
          <a:xfrm>
            <a:off x="2627784" y="2259338"/>
            <a:ext cx="6624736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None/>
              <a:defRPr/>
            </a:pPr>
            <a:r>
              <a:rPr lang="zh-CN" altLang="en-US" sz="2000" b="1" dirty="0" smtClean="0">
                <a:solidFill>
                  <a:srgbClr val="013B6D"/>
                </a:solidFill>
                <a:latin typeface="微软雅黑" pitchFamily="34" charset="-122"/>
                <a:ea typeface="微软雅黑" pitchFamily="34" charset="-122"/>
              </a:rPr>
              <a:t>       当今</a:t>
            </a:r>
            <a:r>
              <a:rPr lang="zh-CN" altLang="en-US" sz="2000" b="1" dirty="0">
                <a:solidFill>
                  <a:srgbClr val="013B6D"/>
                </a:solidFill>
                <a:latin typeface="微软雅黑" pitchFamily="34" charset="-122"/>
                <a:ea typeface="微软雅黑" pitchFamily="34" charset="-122"/>
              </a:rPr>
              <a:t>数据中心网络发展迅速，</a:t>
            </a:r>
            <a:r>
              <a:rPr lang="en-US" altLang="zh-CN" sz="2000" b="1" dirty="0">
                <a:solidFill>
                  <a:srgbClr val="013B6D"/>
                </a:solidFill>
                <a:latin typeface="微软雅黑" pitchFamily="34" charset="-122"/>
                <a:ea typeface="微软雅黑" pitchFamily="34" charset="-122"/>
              </a:rPr>
              <a:t>CLOS</a:t>
            </a:r>
            <a:r>
              <a:rPr lang="zh-CN" altLang="en-US" sz="2000" b="1" dirty="0">
                <a:solidFill>
                  <a:srgbClr val="013B6D"/>
                </a:solidFill>
                <a:latin typeface="微软雅黑" pitchFamily="34" charset="-122"/>
                <a:ea typeface="微软雅黑" pitchFamily="34" charset="-122"/>
              </a:rPr>
              <a:t>拓扑普及，各方面性能还不错，但是传输协议的性能目前无法和这个拓扑带来优势相匹配，是个短板，尤其是低延迟这一指标。</a:t>
            </a:r>
            <a:endParaRPr lang="en-US" altLang="zh-CN" sz="2000" b="1" dirty="0">
              <a:solidFill>
                <a:srgbClr val="013B6D"/>
              </a:solidFill>
              <a:latin typeface="微软雅黑" pitchFamily="34" charset="-122"/>
              <a:ea typeface="微软雅黑" pitchFamily="34" charset="-122"/>
            </a:endParaRPr>
          </a:p>
          <a:p>
            <a:pPr eaLnBrk="1" hangingPunct="1">
              <a:spcBef>
                <a:spcPct val="0"/>
              </a:spcBef>
              <a:buNone/>
              <a:defRPr/>
            </a:pPr>
            <a:endParaRPr lang="en-US" altLang="zh-CN" sz="2000" b="1" dirty="0">
              <a:solidFill>
                <a:srgbClr val="013B6D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16" y="0"/>
            <a:ext cx="994792" cy="129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8976" b="80781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0243"/>
          <a:stretch/>
        </p:blipFill>
        <p:spPr bwMode="auto">
          <a:xfrm>
            <a:off x="150168" y="379858"/>
            <a:ext cx="792088" cy="3763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6" name="组合 15"/>
          <p:cNvGrpSpPr/>
          <p:nvPr/>
        </p:nvGrpSpPr>
        <p:grpSpPr>
          <a:xfrm>
            <a:off x="323528" y="337220"/>
            <a:ext cx="3672408" cy="504056"/>
            <a:chOff x="323528" y="337220"/>
            <a:chExt cx="3672408" cy="504056"/>
          </a:xfrm>
        </p:grpSpPr>
        <p:sp>
          <p:nvSpPr>
            <p:cNvPr id="2" name="五边形 1"/>
            <p:cNvSpPr/>
            <p:nvPr/>
          </p:nvSpPr>
          <p:spPr>
            <a:xfrm>
              <a:off x="323528" y="337220"/>
              <a:ext cx="3672408" cy="504056"/>
            </a:xfrm>
            <a:prstGeom prst="homePlate">
              <a:avLst/>
            </a:prstGeom>
            <a:solidFill>
              <a:srgbClr val="013B6D"/>
            </a:solidFill>
            <a:ln>
              <a:solidFill>
                <a:srgbClr val="013B6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395536" y="337220"/>
              <a:ext cx="345638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背     景</a:t>
              </a:r>
              <a:endParaRPr lang="zh-CN" altLang="en-US" sz="2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22381784"/>
      </p:ext>
    </p:extLst>
  </p:cSld>
  <p:clrMapOvr>
    <a:masterClrMapping/>
  </p:clrMapOvr>
  <p:transition spd="slow" advClick="0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等腰三角形 9"/>
          <p:cNvSpPr/>
          <p:nvPr/>
        </p:nvSpPr>
        <p:spPr>
          <a:xfrm>
            <a:off x="3779094" y="2177655"/>
            <a:ext cx="1728192" cy="1489820"/>
          </a:xfrm>
          <a:prstGeom prst="triangle">
            <a:avLst/>
          </a:prstGeom>
          <a:solidFill>
            <a:srgbClr val="013B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等腰三角形 10"/>
          <p:cNvSpPr/>
          <p:nvPr/>
        </p:nvSpPr>
        <p:spPr>
          <a:xfrm>
            <a:off x="2914998" y="3667475"/>
            <a:ext cx="1728192" cy="1489820"/>
          </a:xfrm>
          <a:prstGeom prst="triangle">
            <a:avLst/>
          </a:prstGeom>
          <a:solidFill>
            <a:srgbClr val="013B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等腰三角形 11"/>
          <p:cNvSpPr/>
          <p:nvPr/>
        </p:nvSpPr>
        <p:spPr>
          <a:xfrm>
            <a:off x="4641368" y="3667475"/>
            <a:ext cx="1728192" cy="1489820"/>
          </a:xfrm>
          <a:prstGeom prst="triangle">
            <a:avLst/>
          </a:prstGeom>
          <a:solidFill>
            <a:srgbClr val="013B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 flipH="1">
            <a:off x="3203030" y="1224571"/>
            <a:ext cx="3107870" cy="984857"/>
          </a:xfrm>
          <a:prstGeom prst="rect">
            <a:avLst/>
          </a:prstGeom>
          <a:effectLst/>
        </p:spPr>
        <p:txBody>
          <a:bodyPr wrap="square" lIns="121893" tIns="60946" rIns="121893" bIns="60946">
            <a:spAutoFit/>
          </a:bodyPr>
          <a:lstStyle/>
          <a:p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-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0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往返时延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-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快速启动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-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非常短的交换队列</a:t>
            </a:r>
            <a:endParaRPr lang="en-US" altLang="zh-CN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-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好的</a:t>
            </a:r>
            <a:r>
              <a:rPr lang="en-US" altLang="zh-CN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incast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表现，最小的附属损害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203848" y="913284"/>
            <a:ext cx="3529210" cy="533451"/>
          </a:xfrm>
          <a:prstGeom prst="rect">
            <a:avLst/>
          </a:prstGeom>
        </p:spPr>
        <p:txBody>
          <a:bodyPr wrap="square" lIns="121893" tIns="60946" rIns="121893" bIns="60946">
            <a:spAutoFit/>
          </a:bodyPr>
          <a:lstStyle/>
          <a:p>
            <a:pPr algn="just" defTabSz="1218900" fontAlgn="base">
              <a:lnSpc>
                <a:spcPts val="16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1.</a:t>
            </a:r>
            <a:r>
              <a:rPr lang="zh-CN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低延迟，可预测的</a:t>
            </a:r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请求</a:t>
            </a:r>
            <a:r>
              <a:rPr lang="en-US" altLang="zh-C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响应行为</a:t>
            </a:r>
            <a:endParaRPr lang="en-US" altLang="zh-CN" sz="16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 defTabSz="1218900" fontAlgn="base">
              <a:lnSpc>
                <a:spcPts val="1600"/>
              </a:lnSpc>
              <a:spcBef>
                <a:spcPct val="0"/>
              </a:spcBef>
              <a:spcAft>
                <a:spcPct val="0"/>
              </a:spcAft>
            </a:pPr>
            <a:endParaRPr lang="en-US" altLang="zh-CN" sz="16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 flipH="1">
            <a:off x="251520" y="3677364"/>
            <a:ext cx="2790076" cy="553970"/>
          </a:xfrm>
          <a:prstGeom prst="rect">
            <a:avLst/>
          </a:prstGeom>
          <a:effectLst/>
        </p:spPr>
        <p:txBody>
          <a:bodyPr wrap="square" lIns="121893" tIns="60946" rIns="121893" bIns="60946">
            <a:spAutoFit/>
          </a:bodyPr>
          <a:lstStyle/>
          <a:p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-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接收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方知道哪个流在当前时刻最重要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251520" y="3289548"/>
            <a:ext cx="3177157" cy="533451"/>
          </a:xfrm>
          <a:prstGeom prst="rect">
            <a:avLst/>
          </a:prstGeom>
        </p:spPr>
        <p:txBody>
          <a:bodyPr wrap="square" lIns="121893" tIns="60946" rIns="121893" bIns="60946">
            <a:spAutoFit/>
          </a:bodyPr>
          <a:lstStyle/>
          <a:p>
            <a:pPr algn="just" defTabSz="1218900" fontAlgn="base">
              <a:lnSpc>
                <a:spcPts val="16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2</a:t>
            </a:r>
            <a:r>
              <a:rPr lang="en-US" altLang="zh-C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接收方  优先性选择</a:t>
            </a:r>
            <a:endParaRPr lang="en-US" altLang="zh-CN" sz="16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 defTabSz="1218900" fontAlgn="base">
              <a:lnSpc>
                <a:spcPts val="1600"/>
              </a:lnSpc>
              <a:spcBef>
                <a:spcPct val="0"/>
              </a:spcBef>
              <a:spcAft>
                <a:spcPct val="0"/>
              </a:spcAft>
            </a:pPr>
            <a:endParaRPr lang="en-US" altLang="zh-CN" sz="16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7" name="矩形 16"/>
          <p:cNvSpPr/>
          <p:nvPr/>
        </p:nvSpPr>
        <p:spPr>
          <a:xfrm flipH="1">
            <a:off x="6299374" y="3680726"/>
            <a:ext cx="2790076" cy="769413"/>
          </a:xfrm>
          <a:prstGeom prst="rect">
            <a:avLst/>
          </a:prstGeom>
          <a:effectLst/>
        </p:spPr>
        <p:txBody>
          <a:bodyPr wrap="square" lIns="121893" tIns="60946" rIns="121893" bIns="60946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-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每个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数据包负载均衡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6300192" y="3289548"/>
            <a:ext cx="2202486" cy="533451"/>
          </a:xfrm>
          <a:prstGeom prst="rect">
            <a:avLst/>
          </a:prstGeom>
        </p:spPr>
        <p:txBody>
          <a:bodyPr wrap="square" lIns="121893" tIns="60946" rIns="121893" bIns="60946">
            <a:spAutoFit/>
          </a:bodyPr>
          <a:lstStyle/>
          <a:p>
            <a:pPr algn="just" defTabSz="1218900" fontAlgn="base">
              <a:lnSpc>
                <a:spcPts val="16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3.</a:t>
            </a:r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可</a:t>
            </a:r>
            <a:r>
              <a:rPr lang="zh-CN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预知</a:t>
            </a:r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的高吞吐率</a:t>
            </a:r>
            <a:endParaRPr lang="en-US" altLang="zh-CN" sz="16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 defTabSz="1218900" fontAlgn="base">
              <a:lnSpc>
                <a:spcPts val="1600"/>
              </a:lnSpc>
              <a:spcBef>
                <a:spcPct val="0"/>
              </a:spcBef>
              <a:spcAft>
                <a:spcPct val="0"/>
              </a:spcAft>
            </a:pPr>
            <a:endParaRPr lang="en-US" altLang="zh-CN" sz="16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258400" y="2440398"/>
            <a:ext cx="70083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600" dirty="0" smtClean="0">
                <a:solidFill>
                  <a:schemeClr val="bg1"/>
                </a:solidFill>
                <a:latin typeface="方正兰亭粗黑_GBK" panose="02000000000000000000" pitchFamily="2" charset="-122"/>
                <a:ea typeface="方正兰亭粗黑_GBK" panose="02000000000000000000" pitchFamily="2" charset="-122"/>
              </a:rPr>
              <a:t>1</a:t>
            </a:r>
            <a:endParaRPr lang="zh-CN" altLang="en-US" sz="6600" dirty="0">
              <a:solidFill>
                <a:schemeClr val="bg1"/>
              </a:solidFill>
              <a:latin typeface="方正兰亭粗黑_GBK" panose="02000000000000000000" pitchFamily="2" charset="-122"/>
              <a:ea typeface="方正兰亭粗黑_GBK" panose="02000000000000000000" pitchFamily="2" charset="-122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428677" y="4049299"/>
            <a:ext cx="73289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600" dirty="0" smtClean="0">
                <a:solidFill>
                  <a:schemeClr val="bg1"/>
                </a:solidFill>
                <a:latin typeface="方正兰亭粗黑_GBK" panose="02000000000000000000" pitchFamily="2" charset="-122"/>
                <a:ea typeface="方正兰亭粗黑_GBK" panose="02000000000000000000" pitchFamily="2" charset="-122"/>
              </a:rPr>
              <a:t>2</a:t>
            </a:r>
            <a:endParaRPr lang="zh-CN" altLang="en-US" sz="6600" dirty="0">
              <a:solidFill>
                <a:schemeClr val="bg1"/>
              </a:solidFill>
              <a:latin typeface="方正兰亭粗黑_GBK" panose="02000000000000000000" pitchFamily="2" charset="-122"/>
              <a:ea typeface="方正兰亭粗黑_GBK" panose="02000000000000000000" pitchFamily="2" charset="-122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140839" y="4049299"/>
            <a:ext cx="73289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600" dirty="0" smtClean="0">
                <a:solidFill>
                  <a:schemeClr val="bg1"/>
                </a:solidFill>
                <a:latin typeface="方正兰亭粗黑_GBK" panose="02000000000000000000" pitchFamily="2" charset="-122"/>
                <a:ea typeface="方正兰亭粗黑_GBK" panose="02000000000000000000" pitchFamily="2" charset="-122"/>
              </a:rPr>
              <a:t>3</a:t>
            </a:r>
            <a:endParaRPr lang="zh-CN" altLang="en-US" sz="6600" dirty="0">
              <a:solidFill>
                <a:schemeClr val="bg1"/>
              </a:solidFill>
              <a:latin typeface="方正兰亭粗黑_GBK" panose="02000000000000000000" pitchFamily="2" charset="-122"/>
              <a:ea typeface="方正兰亭粗黑_GBK" panose="02000000000000000000" pitchFamily="2" charset="-122"/>
            </a:endParaRPr>
          </a:p>
        </p:txBody>
      </p:sp>
      <p:pic>
        <p:nvPicPr>
          <p:cNvPr id="2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16" y="0"/>
            <a:ext cx="994792" cy="129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8" name="五边形 27"/>
          <p:cNvSpPr/>
          <p:nvPr/>
        </p:nvSpPr>
        <p:spPr>
          <a:xfrm>
            <a:off x="323528" y="337220"/>
            <a:ext cx="3672408" cy="504056"/>
          </a:xfrm>
          <a:prstGeom prst="homePlate">
            <a:avLst/>
          </a:prstGeom>
          <a:solidFill>
            <a:srgbClr val="013B6D"/>
          </a:solidFill>
          <a:ln>
            <a:solidFill>
              <a:srgbClr val="013B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395536" y="337220"/>
            <a:ext cx="34563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主要成果</a:t>
            </a:r>
            <a:endParaRPr lang="zh-CN" altLang="en-US" sz="24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9" name="Rectangle 13" descr="FD1DDF730CE4456e89755B07FE1653D0# #Rectangle 13"/>
          <p:cNvSpPr>
            <a:spLocks noChangeArrowheads="1"/>
          </p:cNvSpPr>
          <p:nvPr/>
        </p:nvSpPr>
        <p:spPr bwMode="auto">
          <a:xfrm>
            <a:off x="4211960" y="3985126"/>
            <a:ext cx="92887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None/>
              <a:defRPr/>
            </a:pPr>
            <a:r>
              <a:rPr lang="en-US" altLang="zh-CN" sz="2400" b="1" dirty="0" smtClean="0">
                <a:solidFill>
                  <a:srgbClr val="013B6D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NDP</a:t>
            </a:r>
            <a:endParaRPr lang="en-US" altLang="zh-CN" sz="2400" b="1" dirty="0">
              <a:solidFill>
                <a:srgbClr val="013B6D"/>
              </a:solidFill>
              <a:latin typeface="Times New Roman" pitchFamily="18" charset="0"/>
              <a:ea typeface="微软雅黑" pitchFamily="34" charset="-122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6425682"/>
      </p:ext>
    </p:extLst>
  </p:cSld>
  <p:clrMapOvr>
    <a:masterClrMapping/>
  </p:clrMapOvr>
  <p:transition spd="slow" advClick="0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000"/>
                            </p:stCondLst>
                            <p:childTnLst>
                              <p:par>
                                <p:cTn id="47" presetID="2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3000"/>
                            </p:stCondLst>
                            <p:childTnLst>
                              <p:par>
                                <p:cTn id="6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3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4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3" dur="20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3400"/>
                            </p:stCondLst>
                            <p:childTnLst>
                              <p:par>
                                <p:cTn id="7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3900"/>
                            </p:stCondLst>
                            <p:childTnLst>
                              <p:par>
                                <p:cTn id="7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3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4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4" dur="20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4300"/>
                            </p:stCondLst>
                            <p:childTnLst>
                              <p:par>
                                <p:cTn id="8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4800"/>
                            </p:stCondLst>
                            <p:childTnLst>
                              <p:par>
                                <p:cTn id="9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3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400" tmFilter="0, 0; .2, .5; .8, .5; 1, 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5" dur="200" autoRev="1" fill="hold"/>
                                        <p:tgtEl>
                                          <p:spTgt spid="1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5200"/>
                            </p:stCondLst>
                            <p:childTnLst>
                              <p:par>
                                <p:cTn id="9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5700"/>
                            </p:stCondLst>
                            <p:childTnLst>
                              <p:par>
                                <p:cTn id="10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/>
      <p:bldP spid="14" grpId="0"/>
      <p:bldP spid="14" grpId="1"/>
      <p:bldP spid="15" grpId="0"/>
      <p:bldP spid="16" grpId="0"/>
      <p:bldP spid="16" grpId="1"/>
      <p:bldP spid="17" grpId="0"/>
      <p:bldP spid="18" grpId="0"/>
      <p:bldP spid="18" grpId="1"/>
      <p:bldP spid="19" grpId="0"/>
      <p:bldP spid="20" grpId="0"/>
      <p:bldP spid="21" grpId="0"/>
      <p:bldP spid="2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3B6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475656" y="841276"/>
            <a:ext cx="2031326" cy="646331"/>
          </a:xfrm>
          <a:prstGeom prst="rect">
            <a:avLst/>
          </a:prstGeom>
        </p:spPr>
        <p:txBody>
          <a:bodyPr vert="horz" wrap="none">
            <a:spAutoFit/>
          </a:bodyPr>
          <a:lstStyle/>
          <a:p>
            <a:pPr algn="ctr"/>
            <a:r>
              <a:rPr lang="zh-CN" altLang="en-US" sz="36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关键技术</a:t>
            </a:r>
            <a:endParaRPr lang="zh-CN" altLang="en-US" sz="36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Freeform 5"/>
          <p:cNvSpPr>
            <a:spLocks noEditPoints="1"/>
          </p:cNvSpPr>
          <p:nvPr/>
        </p:nvSpPr>
        <p:spPr bwMode="auto">
          <a:xfrm>
            <a:off x="4395941" y="1886041"/>
            <a:ext cx="366713" cy="368300"/>
          </a:xfrm>
          <a:custGeom>
            <a:avLst/>
            <a:gdLst>
              <a:gd name="T0" fmla="*/ 721 w 1441"/>
              <a:gd name="T1" fmla="*/ 0 h 1441"/>
              <a:gd name="T2" fmla="*/ 1441 w 1441"/>
              <a:gd name="T3" fmla="*/ 721 h 1441"/>
              <a:gd name="T4" fmla="*/ 721 w 1441"/>
              <a:gd name="T5" fmla="*/ 1441 h 1441"/>
              <a:gd name="T6" fmla="*/ 0 w 1441"/>
              <a:gd name="T7" fmla="*/ 721 h 1441"/>
              <a:gd name="T8" fmla="*/ 721 w 1441"/>
              <a:gd name="T9" fmla="*/ 0 h 1441"/>
              <a:gd name="T10" fmla="*/ 721 w 1441"/>
              <a:gd name="T11" fmla="*/ 186 h 1441"/>
              <a:gd name="T12" fmla="*/ 1255 w 1441"/>
              <a:gd name="T13" fmla="*/ 721 h 1441"/>
              <a:gd name="T14" fmla="*/ 721 w 1441"/>
              <a:gd name="T15" fmla="*/ 1255 h 1441"/>
              <a:gd name="T16" fmla="*/ 186 w 1441"/>
              <a:gd name="T17" fmla="*/ 721 h 1441"/>
              <a:gd name="T18" fmla="*/ 721 w 1441"/>
              <a:gd name="T19" fmla="*/ 186 h 1441"/>
              <a:gd name="T20" fmla="*/ 305 w 1441"/>
              <a:gd name="T21" fmla="*/ 928 h 1441"/>
              <a:gd name="T22" fmla="*/ 751 w 1441"/>
              <a:gd name="T23" fmla="*/ 928 h 1441"/>
              <a:gd name="T24" fmla="*/ 751 w 1441"/>
              <a:gd name="T25" fmla="*/ 1135 h 1441"/>
              <a:gd name="T26" fmla="*/ 1197 w 1441"/>
              <a:gd name="T27" fmla="*/ 721 h 1441"/>
              <a:gd name="T28" fmla="*/ 751 w 1441"/>
              <a:gd name="T29" fmla="*/ 306 h 1441"/>
              <a:gd name="T30" fmla="*/ 751 w 1441"/>
              <a:gd name="T31" fmla="*/ 513 h 1441"/>
              <a:gd name="T32" fmla="*/ 305 w 1441"/>
              <a:gd name="T33" fmla="*/ 513 h 1441"/>
              <a:gd name="T34" fmla="*/ 305 w 1441"/>
              <a:gd name="T35" fmla="*/ 928 h 14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441" h="1441">
                <a:moveTo>
                  <a:pt x="721" y="0"/>
                </a:moveTo>
                <a:cubicBezTo>
                  <a:pt x="1119" y="0"/>
                  <a:pt x="1441" y="323"/>
                  <a:pt x="1441" y="721"/>
                </a:cubicBezTo>
                <a:cubicBezTo>
                  <a:pt x="1441" y="1119"/>
                  <a:pt x="1119" y="1441"/>
                  <a:pt x="721" y="1441"/>
                </a:cubicBezTo>
                <a:cubicBezTo>
                  <a:pt x="323" y="1441"/>
                  <a:pt x="0" y="1119"/>
                  <a:pt x="0" y="721"/>
                </a:cubicBezTo>
                <a:cubicBezTo>
                  <a:pt x="0" y="323"/>
                  <a:pt x="323" y="0"/>
                  <a:pt x="721" y="0"/>
                </a:cubicBezTo>
                <a:close/>
                <a:moveTo>
                  <a:pt x="721" y="186"/>
                </a:moveTo>
                <a:cubicBezTo>
                  <a:pt x="1016" y="186"/>
                  <a:pt x="1255" y="426"/>
                  <a:pt x="1255" y="721"/>
                </a:cubicBezTo>
                <a:cubicBezTo>
                  <a:pt x="1255" y="1016"/>
                  <a:pt x="1016" y="1255"/>
                  <a:pt x="721" y="1255"/>
                </a:cubicBezTo>
                <a:cubicBezTo>
                  <a:pt x="426" y="1255"/>
                  <a:pt x="186" y="1016"/>
                  <a:pt x="186" y="721"/>
                </a:cubicBezTo>
                <a:cubicBezTo>
                  <a:pt x="186" y="426"/>
                  <a:pt x="426" y="186"/>
                  <a:pt x="721" y="186"/>
                </a:cubicBezTo>
                <a:close/>
                <a:moveTo>
                  <a:pt x="305" y="928"/>
                </a:moveTo>
                <a:lnTo>
                  <a:pt x="751" y="928"/>
                </a:lnTo>
                <a:lnTo>
                  <a:pt x="751" y="1135"/>
                </a:lnTo>
                <a:lnTo>
                  <a:pt x="1197" y="721"/>
                </a:lnTo>
                <a:lnTo>
                  <a:pt x="751" y="306"/>
                </a:lnTo>
                <a:lnTo>
                  <a:pt x="751" y="513"/>
                </a:lnTo>
                <a:lnTo>
                  <a:pt x="305" y="513"/>
                </a:lnTo>
                <a:lnTo>
                  <a:pt x="305" y="928"/>
                </a:lnTo>
                <a:close/>
              </a:path>
            </a:pathLst>
          </a:custGeom>
          <a:solidFill>
            <a:srgbClr val="F8F8F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4899997" y="1834579"/>
            <a:ext cx="10743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启   动</a:t>
            </a:r>
            <a:endParaRPr lang="zh-CN" altLang="en-US" sz="24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Freeform 5"/>
          <p:cNvSpPr>
            <a:spLocks noEditPoints="1"/>
          </p:cNvSpPr>
          <p:nvPr/>
        </p:nvSpPr>
        <p:spPr bwMode="auto">
          <a:xfrm>
            <a:off x="4395941" y="2526709"/>
            <a:ext cx="366713" cy="368300"/>
          </a:xfrm>
          <a:custGeom>
            <a:avLst/>
            <a:gdLst>
              <a:gd name="T0" fmla="*/ 721 w 1441"/>
              <a:gd name="T1" fmla="*/ 0 h 1441"/>
              <a:gd name="T2" fmla="*/ 1441 w 1441"/>
              <a:gd name="T3" fmla="*/ 721 h 1441"/>
              <a:gd name="T4" fmla="*/ 721 w 1441"/>
              <a:gd name="T5" fmla="*/ 1441 h 1441"/>
              <a:gd name="T6" fmla="*/ 0 w 1441"/>
              <a:gd name="T7" fmla="*/ 721 h 1441"/>
              <a:gd name="T8" fmla="*/ 721 w 1441"/>
              <a:gd name="T9" fmla="*/ 0 h 1441"/>
              <a:gd name="T10" fmla="*/ 721 w 1441"/>
              <a:gd name="T11" fmla="*/ 186 h 1441"/>
              <a:gd name="T12" fmla="*/ 1255 w 1441"/>
              <a:gd name="T13" fmla="*/ 721 h 1441"/>
              <a:gd name="T14" fmla="*/ 721 w 1441"/>
              <a:gd name="T15" fmla="*/ 1255 h 1441"/>
              <a:gd name="T16" fmla="*/ 186 w 1441"/>
              <a:gd name="T17" fmla="*/ 721 h 1441"/>
              <a:gd name="T18" fmla="*/ 721 w 1441"/>
              <a:gd name="T19" fmla="*/ 186 h 1441"/>
              <a:gd name="T20" fmla="*/ 305 w 1441"/>
              <a:gd name="T21" fmla="*/ 928 h 1441"/>
              <a:gd name="T22" fmla="*/ 751 w 1441"/>
              <a:gd name="T23" fmla="*/ 928 h 1441"/>
              <a:gd name="T24" fmla="*/ 751 w 1441"/>
              <a:gd name="T25" fmla="*/ 1135 h 1441"/>
              <a:gd name="T26" fmla="*/ 1197 w 1441"/>
              <a:gd name="T27" fmla="*/ 721 h 1441"/>
              <a:gd name="T28" fmla="*/ 751 w 1441"/>
              <a:gd name="T29" fmla="*/ 306 h 1441"/>
              <a:gd name="T30" fmla="*/ 751 w 1441"/>
              <a:gd name="T31" fmla="*/ 513 h 1441"/>
              <a:gd name="T32" fmla="*/ 305 w 1441"/>
              <a:gd name="T33" fmla="*/ 513 h 1441"/>
              <a:gd name="T34" fmla="*/ 305 w 1441"/>
              <a:gd name="T35" fmla="*/ 928 h 14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441" h="1441">
                <a:moveTo>
                  <a:pt x="721" y="0"/>
                </a:moveTo>
                <a:cubicBezTo>
                  <a:pt x="1119" y="0"/>
                  <a:pt x="1441" y="323"/>
                  <a:pt x="1441" y="721"/>
                </a:cubicBezTo>
                <a:cubicBezTo>
                  <a:pt x="1441" y="1119"/>
                  <a:pt x="1119" y="1441"/>
                  <a:pt x="721" y="1441"/>
                </a:cubicBezTo>
                <a:cubicBezTo>
                  <a:pt x="323" y="1441"/>
                  <a:pt x="0" y="1119"/>
                  <a:pt x="0" y="721"/>
                </a:cubicBezTo>
                <a:cubicBezTo>
                  <a:pt x="0" y="323"/>
                  <a:pt x="323" y="0"/>
                  <a:pt x="721" y="0"/>
                </a:cubicBezTo>
                <a:close/>
                <a:moveTo>
                  <a:pt x="721" y="186"/>
                </a:moveTo>
                <a:cubicBezTo>
                  <a:pt x="1016" y="186"/>
                  <a:pt x="1255" y="426"/>
                  <a:pt x="1255" y="721"/>
                </a:cubicBezTo>
                <a:cubicBezTo>
                  <a:pt x="1255" y="1016"/>
                  <a:pt x="1016" y="1255"/>
                  <a:pt x="721" y="1255"/>
                </a:cubicBezTo>
                <a:cubicBezTo>
                  <a:pt x="426" y="1255"/>
                  <a:pt x="186" y="1016"/>
                  <a:pt x="186" y="721"/>
                </a:cubicBezTo>
                <a:cubicBezTo>
                  <a:pt x="186" y="426"/>
                  <a:pt x="426" y="186"/>
                  <a:pt x="721" y="186"/>
                </a:cubicBezTo>
                <a:close/>
                <a:moveTo>
                  <a:pt x="305" y="928"/>
                </a:moveTo>
                <a:lnTo>
                  <a:pt x="751" y="928"/>
                </a:lnTo>
                <a:lnTo>
                  <a:pt x="751" y="1135"/>
                </a:lnTo>
                <a:lnTo>
                  <a:pt x="1197" y="721"/>
                </a:lnTo>
                <a:lnTo>
                  <a:pt x="751" y="306"/>
                </a:lnTo>
                <a:lnTo>
                  <a:pt x="751" y="513"/>
                </a:lnTo>
                <a:lnTo>
                  <a:pt x="305" y="513"/>
                </a:lnTo>
                <a:lnTo>
                  <a:pt x="305" y="928"/>
                </a:lnTo>
                <a:close/>
              </a:path>
            </a:pathLst>
          </a:custGeom>
          <a:solidFill>
            <a:srgbClr val="F8F8F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4899997" y="2475247"/>
            <a:ext cx="10743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离   散</a:t>
            </a:r>
            <a:endParaRPr lang="zh-CN" altLang="en-US" sz="24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4395941" y="3115915"/>
            <a:ext cx="1578389" cy="461665"/>
            <a:chOff x="4395941" y="3403947"/>
            <a:chExt cx="1578389" cy="461665"/>
          </a:xfrm>
        </p:grpSpPr>
        <p:sp>
          <p:nvSpPr>
            <p:cNvPr id="11" name="Freeform 5"/>
            <p:cNvSpPr>
              <a:spLocks noEditPoints="1"/>
            </p:cNvSpPr>
            <p:nvPr/>
          </p:nvSpPr>
          <p:spPr bwMode="auto">
            <a:xfrm>
              <a:off x="4395941" y="3455409"/>
              <a:ext cx="366713" cy="368300"/>
            </a:xfrm>
            <a:custGeom>
              <a:avLst/>
              <a:gdLst>
                <a:gd name="T0" fmla="*/ 721 w 1441"/>
                <a:gd name="T1" fmla="*/ 0 h 1441"/>
                <a:gd name="T2" fmla="*/ 1441 w 1441"/>
                <a:gd name="T3" fmla="*/ 721 h 1441"/>
                <a:gd name="T4" fmla="*/ 721 w 1441"/>
                <a:gd name="T5" fmla="*/ 1441 h 1441"/>
                <a:gd name="T6" fmla="*/ 0 w 1441"/>
                <a:gd name="T7" fmla="*/ 721 h 1441"/>
                <a:gd name="T8" fmla="*/ 721 w 1441"/>
                <a:gd name="T9" fmla="*/ 0 h 1441"/>
                <a:gd name="T10" fmla="*/ 721 w 1441"/>
                <a:gd name="T11" fmla="*/ 186 h 1441"/>
                <a:gd name="T12" fmla="*/ 1255 w 1441"/>
                <a:gd name="T13" fmla="*/ 721 h 1441"/>
                <a:gd name="T14" fmla="*/ 721 w 1441"/>
                <a:gd name="T15" fmla="*/ 1255 h 1441"/>
                <a:gd name="T16" fmla="*/ 186 w 1441"/>
                <a:gd name="T17" fmla="*/ 721 h 1441"/>
                <a:gd name="T18" fmla="*/ 721 w 1441"/>
                <a:gd name="T19" fmla="*/ 186 h 1441"/>
                <a:gd name="T20" fmla="*/ 305 w 1441"/>
                <a:gd name="T21" fmla="*/ 928 h 1441"/>
                <a:gd name="T22" fmla="*/ 751 w 1441"/>
                <a:gd name="T23" fmla="*/ 928 h 1441"/>
                <a:gd name="T24" fmla="*/ 751 w 1441"/>
                <a:gd name="T25" fmla="*/ 1135 h 1441"/>
                <a:gd name="T26" fmla="*/ 1197 w 1441"/>
                <a:gd name="T27" fmla="*/ 721 h 1441"/>
                <a:gd name="T28" fmla="*/ 751 w 1441"/>
                <a:gd name="T29" fmla="*/ 306 h 1441"/>
                <a:gd name="T30" fmla="*/ 751 w 1441"/>
                <a:gd name="T31" fmla="*/ 513 h 1441"/>
                <a:gd name="T32" fmla="*/ 305 w 1441"/>
                <a:gd name="T33" fmla="*/ 513 h 1441"/>
                <a:gd name="T34" fmla="*/ 305 w 1441"/>
                <a:gd name="T35" fmla="*/ 928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41" h="1441">
                  <a:moveTo>
                    <a:pt x="721" y="0"/>
                  </a:moveTo>
                  <a:cubicBezTo>
                    <a:pt x="1119" y="0"/>
                    <a:pt x="1441" y="323"/>
                    <a:pt x="1441" y="721"/>
                  </a:cubicBezTo>
                  <a:cubicBezTo>
                    <a:pt x="1441" y="1119"/>
                    <a:pt x="1119" y="1441"/>
                    <a:pt x="721" y="1441"/>
                  </a:cubicBezTo>
                  <a:cubicBezTo>
                    <a:pt x="323" y="1441"/>
                    <a:pt x="0" y="1119"/>
                    <a:pt x="0" y="721"/>
                  </a:cubicBezTo>
                  <a:cubicBezTo>
                    <a:pt x="0" y="323"/>
                    <a:pt x="323" y="0"/>
                    <a:pt x="721" y="0"/>
                  </a:cubicBezTo>
                  <a:close/>
                  <a:moveTo>
                    <a:pt x="721" y="186"/>
                  </a:moveTo>
                  <a:cubicBezTo>
                    <a:pt x="1016" y="186"/>
                    <a:pt x="1255" y="426"/>
                    <a:pt x="1255" y="721"/>
                  </a:cubicBezTo>
                  <a:cubicBezTo>
                    <a:pt x="1255" y="1016"/>
                    <a:pt x="1016" y="1255"/>
                    <a:pt x="721" y="1255"/>
                  </a:cubicBezTo>
                  <a:cubicBezTo>
                    <a:pt x="426" y="1255"/>
                    <a:pt x="186" y="1016"/>
                    <a:pt x="186" y="721"/>
                  </a:cubicBezTo>
                  <a:cubicBezTo>
                    <a:pt x="186" y="426"/>
                    <a:pt x="426" y="186"/>
                    <a:pt x="721" y="186"/>
                  </a:cubicBezTo>
                  <a:close/>
                  <a:moveTo>
                    <a:pt x="305" y="928"/>
                  </a:moveTo>
                  <a:lnTo>
                    <a:pt x="751" y="928"/>
                  </a:lnTo>
                  <a:lnTo>
                    <a:pt x="751" y="1135"/>
                  </a:lnTo>
                  <a:lnTo>
                    <a:pt x="1197" y="721"/>
                  </a:lnTo>
                  <a:lnTo>
                    <a:pt x="751" y="306"/>
                  </a:lnTo>
                  <a:lnTo>
                    <a:pt x="751" y="513"/>
                  </a:lnTo>
                  <a:lnTo>
                    <a:pt x="305" y="513"/>
                  </a:lnTo>
                  <a:lnTo>
                    <a:pt x="305" y="928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4899997" y="3403947"/>
              <a:ext cx="107433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400" b="1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修   剪</a:t>
              </a:r>
              <a:endParaRPr lang="zh-CN" altLang="en-US" sz="2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13" name="Freeform 8"/>
          <p:cNvSpPr>
            <a:spLocks noEditPoints="1"/>
          </p:cNvSpPr>
          <p:nvPr/>
        </p:nvSpPr>
        <p:spPr bwMode="auto">
          <a:xfrm>
            <a:off x="1331640" y="1845419"/>
            <a:ext cx="2303462" cy="2308225"/>
          </a:xfrm>
          <a:custGeom>
            <a:avLst/>
            <a:gdLst>
              <a:gd name="T0" fmla="*/ 2192287 w 3543"/>
              <a:gd name="T1" fmla="*/ 1154113 h 3544"/>
              <a:gd name="T2" fmla="*/ 111175 w 3543"/>
              <a:gd name="T3" fmla="*/ 1154113 h 3544"/>
              <a:gd name="T4" fmla="*/ 1152056 w 3543"/>
              <a:gd name="T5" fmla="*/ 0 h 3544"/>
              <a:gd name="T6" fmla="*/ 1152056 w 3543"/>
              <a:gd name="T7" fmla="*/ 2308225 h 3544"/>
              <a:gd name="T8" fmla="*/ 1152056 w 3543"/>
              <a:gd name="T9" fmla="*/ 0 h 3544"/>
              <a:gd name="T10" fmla="*/ 667048 w 3543"/>
              <a:gd name="T11" fmla="*/ 636325 h 3544"/>
              <a:gd name="T12" fmla="*/ 667048 w 3543"/>
              <a:gd name="T13" fmla="*/ 1229664 h 3544"/>
              <a:gd name="T14" fmla="*/ 1258680 w 3543"/>
              <a:gd name="T15" fmla="*/ 1229664 h 3544"/>
              <a:gd name="T16" fmla="*/ 962864 w 3543"/>
              <a:gd name="T17" fmla="*/ 513228 h 3544"/>
              <a:gd name="T18" fmla="*/ 598783 w 3543"/>
              <a:gd name="T19" fmla="*/ 1297400 h 3544"/>
              <a:gd name="T20" fmla="*/ 598783 w 3543"/>
              <a:gd name="T21" fmla="*/ 568589 h 3544"/>
              <a:gd name="T22" fmla="*/ 1326945 w 3543"/>
              <a:gd name="T23" fmla="*/ 568589 h 3544"/>
              <a:gd name="T24" fmla="*/ 962864 w 3543"/>
              <a:gd name="T25" fmla="*/ 1448502 h 3544"/>
              <a:gd name="T26" fmla="*/ 1409513 w 3543"/>
              <a:gd name="T27" fmla="*/ 1298051 h 3544"/>
              <a:gd name="T28" fmla="*/ 1261930 w 3543"/>
              <a:gd name="T29" fmla="*/ 1380115 h 3544"/>
              <a:gd name="T30" fmla="*/ 1258680 w 3543"/>
              <a:gd name="T31" fmla="*/ 1311728 h 3544"/>
              <a:gd name="T32" fmla="*/ 1406263 w 3543"/>
              <a:gd name="T33" fmla="*/ 1229664 h 3544"/>
              <a:gd name="T34" fmla="*/ 1516137 w 3543"/>
              <a:gd name="T35" fmla="*/ 1371648 h 3544"/>
              <a:gd name="T36" fmla="*/ 1401061 w 3543"/>
              <a:gd name="T37" fmla="*/ 1486929 h 3544"/>
              <a:gd name="T38" fmla="*/ 1516137 w 3543"/>
              <a:gd name="T39" fmla="*/ 1371648 h 3544"/>
              <a:gd name="T40" fmla="*/ 1837959 w 3543"/>
              <a:gd name="T41" fmla="*/ 1743544 h 3544"/>
              <a:gd name="T42" fmla="*/ 1709230 w 3543"/>
              <a:gd name="T43" fmla="*/ 1812582 h 3544"/>
              <a:gd name="T44" fmla="*/ 1515487 w 3543"/>
              <a:gd name="T45" fmla="*/ 1552711 h 3544"/>
              <a:gd name="T46" fmla="*/ 1643565 w 3543"/>
              <a:gd name="T47" fmla="*/ 1483673 h 3544"/>
              <a:gd name="T48" fmla="*/ 962864 w 3543"/>
              <a:gd name="T49" fmla="*/ 623950 h 3544"/>
              <a:gd name="T50" fmla="*/ 654045 w 3543"/>
              <a:gd name="T51" fmla="*/ 933320 h 3544"/>
              <a:gd name="T52" fmla="*/ 962864 w 3543"/>
              <a:gd name="T53" fmla="*/ 1242039 h 3544"/>
              <a:gd name="T54" fmla="*/ 1181313 w 3543"/>
              <a:gd name="T55" fmla="*/ 714482 h 3544"/>
              <a:gd name="T56" fmla="*/ 962864 w 3543"/>
              <a:gd name="T57" fmla="*/ 1306518 h 3544"/>
              <a:gd name="T58" fmla="*/ 590331 w 3543"/>
              <a:gd name="T59" fmla="*/ 933320 h 3544"/>
              <a:gd name="T60" fmla="*/ 962864 w 3543"/>
              <a:gd name="T61" fmla="*/ 559471 h 3544"/>
              <a:gd name="T62" fmla="*/ 1226173 w 3543"/>
              <a:gd name="T63" fmla="*/ 1197099 h 3544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3543" h="3544">
                <a:moveTo>
                  <a:pt x="1772" y="172"/>
                </a:moveTo>
                <a:cubicBezTo>
                  <a:pt x="2655" y="172"/>
                  <a:pt x="3372" y="888"/>
                  <a:pt x="3372" y="1772"/>
                </a:cubicBezTo>
                <a:cubicBezTo>
                  <a:pt x="3372" y="2655"/>
                  <a:pt x="2655" y="3372"/>
                  <a:pt x="1772" y="3372"/>
                </a:cubicBezTo>
                <a:cubicBezTo>
                  <a:pt x="888" y="3372"/>
                  <a:pt x="171" y="2655"/>
                  <a:pt x="171" y="1772"/>
                </a:cubicBezTo>
                <a:cubicBezTo>
                  <a:pt x="171" y="888"/>
                  <a:pt x="888" y="172"/>
                  <a:pt x="1772" y="172"/>
                </a:cubicBezTo>
                <a:close/>
                <a:moveTo>
                  <a:pt x="1772" y="0"/>
                </a:moveTo>
                <a:cubicBezTo>
                  <a:pt x="2750" y="0"/>
                  <a:pt x="3543" y="793"/>
                  <a:pt x="3543" y="1772"/>
                </a:cubicBezTo>
                <a:cubicBezTo>
                  <a:pt x="3543" y="2750"/>
                  <a:pt x="2750" y="3544"/>
                  <a:pt x="1772" y="3544"/>
                </a:cubicBezTo>
                <a:cubicBezTo>
                  <a:pt x="793" y="3544"/>
                  <a:pt x="0" y="2750"/>
                  <a:pt x="0" y="1772"/>
                </a:cubicBezTo>
                <a:cubicBezTo>
                  <a:pt x="0" y="793"/>
                  <a:pt x="793" y="0"/>
                  <a:pt x="1772" y="0"/>
                </a:cubicBezTo>
                <a:close/>
                <a:moveTo>
                  <a:pt x="1481" y="788"/>
                </a:moveTo>
                <a:cubicBezTo>
                  <a:pt x="1309" y="788"/>
                  <a:pt x="1147" y="855"/>
                  <a:pt x="1026" y="977"/>
                </a:cubicBezTo>
                <a:cubicBezTo>
                  <a:pt x="904" y="1099"/>
                  <a:pt x="837" y="1260"/>
                  <a:pt x="837" y="1433"/>
                </a:cubicBezTo>
                <a:cubicBezTo>
                  <a:pt x="837" y="1605"/>
                  <a:pt x="904" y="1766"/>
                  <a:pt x="1026" y="1888"/>
                </a:cubicBezTo>
                <a:cubicBezTo>
                  <a:pt x="1147" y="2010"/>
                  <a:pt x="1309" y="2077"/>
                  <a:pt x="1481" y="2077"/>
                </a:cubicBezTo>
                <a:cubicBezTo>
                  <a:pt x="1653" y="2077"/>
                  <a:pt x="1815" y="2010"/>
                  <a:pt x="1936" y="1888"/>
                </a:cubicBezTo>
                <a:cubicBezTo>
                  <a:pt x="2188" y="1637"/>
                  <a:pt x="2188" y="1228"/>
                  <a:pt x="1936" y="977"/>
                </a:cubicBezTo>
                <a:cubicBezTo>
                  <a:pt x="1815" y="855"/>
                  <a:pt x="1653" y="788"/>
                  <a:pt x="1481" y="788"/>
                </a:cubicBezTo>
                <a:close/>
                <a:moveTo>
                  <a:pt x="1481" y="2224"/>
                </a:moveTo>
                <a:cubicBezTo>
                  <a:pt x="1270" y="2224"/>
                  <a:pt x="1071" y="2142"/>
                  <a:pt x="921" y="1992"/>
                </a:cubicBezTo>
                <a:cubicBezTo>
                  <a:pt x="772" y="1843"/>
                  <a:pt x="690" y="1644"/>
                  <a:pt x="690" y="1433"/>
                </a:cubicBezTo>
                <a:cubicBezTo>
                  <a:pt x="690" y="1221"/>
                  <a:pt x="772" y="1022"/>
                  <a:pt x="921" y="873"/>
                </a:cubicBezTo>
                <a:cubicBezTo>
                  <a:pt x="1071" y="724"/>
                  <a:pt x="1270" y="641"/>
                  <a:pt x="1481" y="641"/>
                </a:cubicBezTo>
                <a:cubicBezTo>
                  <a:pt x="1692" y="641"/>
                  <a:pt x="1891" y="724"/>
                  <a:pt x="2041" y="873"/>
                </a:cubicBezTo>
                <a:cubicBezTo>
                  <a:pt x="2349" y="1182"/>
                  <a:pt x="2349" y="1684"/>
                  <a:pt x="2041" y="1992"/>
                </a:cubicBezTo>
                <a:cubicBezTo>
                  <a:pt x="1891" y="2142"/>
                  <a:pt x="1692" y="2224"/>
                  <a:pt x="1481" y="2224"/>
                </a:cubicBezTo>
                <a:close/>
                <a:moveTo>
                  <a:pt x="2168" y="1892"/>
                </a:moveTo>
                <a:cubicBezTo>
                  <a:pt x="2196" y="1920"/>
                  <a:pt x="2196" y="1965"/>
                  <a:pt x="2168" y="1993"/>
                </a:cubicBezTo>
                <a:lnTo>
                  <a:pt x="2041" y="2119"/>
                </a:lnTo>
                <a:cubicBezTo>
                  <a:pt x="2014" y="2147"/>
                  <a:pt x="1968" y="2147"/>
                  <a:pt x="1941" y="2119"/>
                </a:cubicBezTo>
                <a:lnTo>
                  <a:pt x="1936" y="2115"/>
                </a:lnTo>
                <a:cubicBezTo>
                  <a:pt x="1909" y="2087"/>
                  <a:pt x="1909" y="2042"/>
                  <a:pt x="1936" y="2014"/>
                </a:cubicBezTo>
                <a:lnTo>
                  <a:pt x="2063" y="1888"/>
                </a:lnTo>
                <a:cubicBezTo>
                  <a:pt x="2090" y="1860"/>
                  <a:pt x="2136" y="1860"/>
                  <a:pt x="2163" y="1888"/>
                </a:cubicBezTo>
                <a:lnTo>
                  <a:pt x="2168" y="1892"/>
                </a:lnTo>
                <a:close/>
                <a:moveTo>
                  <a:pt x="2332" y="2106"/>
                </a:moveTo>
                <a:cubicBezTo>
                  <a:pt x="2381" y="2155"/>
                  <a:pt x="2381" y="2234"/>
                  <a:pt x="2332" y="2283"/>
                </a:cubicBezTo>
                <a:cubicBezTo>
                  <a:pt x="2283" y="2332"/>
                  <a:pt x="2204" y="2332"/>
                  <a:pt x="2155" y="2283"/>
                </a:cubicBezTo>
                <a:cubicBezTo>
                  <a:pt x="2106" y="2234"/>
                  <a:pt x="2106" y="2155"/>
                  <a:pt x="2155" y="2106"/>
                </a:cubicBezTo>
                <a:cubicBezTo>
                  <a:pt x="2204" y="2057"/>
                  <a:pt x="2283" y="2057"/>
                  <a:pt x="2332" y="2106"/>
                </a:cubicBezTo>
                <a:close/>
                <a:moveTo>
                  <a:pt x="2831" y="2581"/>
                </a:moveTo>
                <a:cubicBezTo>
                  <a:pt x="2856" y="2606"/>
                  <a:pt x="2854" y="2649"/>
                  <a:pt x="2827" y="2677"/>
                </a:cubicBezTo>
                <a:lnTo>
                  <a:pt x="2725" y="2778"/>
                </a:lnTo>
                <a:cubicBezTo>
                  <a:pt x="2697" y="2806"/>
                  <a:pt x="2654" y="2808"/>
                  <a:pt x="2629" y="2783"/>
                </a:cubicBezTo>
                <a:lnTo>
                  <a:pt x="2326" y="2480"/>
                </a:lnTo>
                <a:cubicBezTo>
                  <a:pt x="2301" y="2455"/>
                  <a:pt x="2303" y="2412"/>
                  <a:pt x="2331" y="2384"/>
                </a:cubicBezTo>
                <a:lnTo>
                  <a:pt x="2433" y="2283"/>
                </a:lnTo>
                <a:cubicBezTo>
                  <a:pt x="2460" y="2255"/>
                  <a:pt x="2503" y="2253"/>
                  <a:pt x="2528" y="2278"/>
                </a:cubicBezTo>
                <a:lnTo>
                  <a:pt x="2831" y="2581"/>
                </a:lnTo>
                <a:close/>
                <a:moveTo>
                  <a:pt x="1481" y="958"/>
                </a:moveTo>
                <a:cubicBezTo>
                  <a:pt x="1354" y="958"/>
                  <a:pt x="1235" y="1007"/>
                  <a:pt x="1145" y="1097"/>
                </a:cubicBezTo>
                <a:cubicBezTo>
                  <a:pt x="1056" y="1186"/>
                  <a:pt x="1006" y="1306"/>
                  <a:pt x="1006" y="1433"/>
                </a:cubicBezTo>
                <a:cubicBezTo>
                  <a:pt x="1006" y="1559"/>
                  <a:pt x="1056" y="1679"/>
                  <a:pt x="1145" y="1768"/>
                </a:cubicBezTo>
                <a:cubicBezTo>
                  <a:pt x="1235" y="1858"/>
                  <a:pt x="1354" y="1907"/>
                  <a:pt x="1481" y="1907"/>
                </a:cubicBezTo>
                <a:cubicBezTo>
                  <a:pt x="1608" y="1907"/>
                  <a:pt x="1727" y="1858"/>
                  <a:pt x="1817" y="1768"/>
                </a:cubicBezTo>
                <a:cubicBezTo>
                  <a:pt x="2002" y="1583"/>
                  <a:pt x="2002" y="1282"/>
                  <a:pt x="1817" y="1097"/>
                </a:cubicBezTo>
                <a:cubicBezTo>
                  <a:pt x="1727" y="1007"/>
                  <a:pt x="1608" y="958"/>
                  <a:pt x="1481" y="958"/>
                </a:cubicBezTo>
                <a:close/>
                <a:moveTo>
                  <a:pt x="1481" y="2006"/>
                </a:moveTo>
                <a:cubicBezTo>
                  <a:pt x="1328" y="2006"/>
                  <a:pt x="1184" y="1946"/>
                  <a:pt x="1076" y="1838"/>
                </a:cubicBezTo>
                <a:cubicBezTo>
                  <a:pt x="968" y="1730"/>
                  <a:pt x="908" y="1586"/>
                  <a:pt x="908" y="1433"/>
                </a:cubicBezTo>
                <a:cubicBezTo>
                  <a:pt x="908" y="1279"/>
                  <a:pt x="968" y="1136"/>
                  <a:pt x="1076" y="1027"/>
                </a:cubicBezTo>
                <a:cubicBezTo>
                  <a:pt x="1184" y="919"/>
                  <a:pt x="1328" y="859"/>
                  <a:pt x="1481" y="859"/>
                </a:cubicBezTo>
                <a:cubicBezTo>
                  <a:pt x="1634" y="859"/>
                  <a:pt x="1778" y="919"/>
                  <a:pt x="1886" y="1027"/>
                </a:cubicBezTo>
                <a:cubicBezTo>
                  <a:pt x="2110" y="1251"/>
                  <a:pt x="2110" y="1614"/>
                  <a:pt x="1886" y="1838"/>
                </a:cubicBezTo>
                <a:cubicBezTo>
                  <a:pt x="1778" y="1946"/>
                  <a:pt x="1634" y="2006"/>
                  <a:pt x="1481" y="200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4395941" y="3691979"/>
            <a:ext cx="1509459" cy="461665"/>
            <a:chOff x="4419853" y="3980011"/>
            <a:chExt cx="1509459" cy="461665"/>
          </a:xfrm>
        </p:grpSpPr>
        <p:sp>
          <p:nvSpPr>
            <p:cNvPr id="14" name="Freeform 5"/>
            <p:cNvSpPr>
              <a:spLocks noEditPoints="1"/>
            </p:cNvSpPr>
            <p:nvPr/>
          </p:nvSpPr>
          <p:spPr bwMode="auto">
            <a:xfrm>
              <a:off x="4419853" y="4031473"/>
              <a:ext cx="366713" cy="368300"/>
            </a:xfrm>
            <a:custGeom>
              <a:avLst/>
              <a:gdLst>
                <a:gd name="T0" fmla="*/ 721 w 1441"/>
                <a:gd name="T1" fmla="*/ 0 h 1441"/>
                <a:gd name="T2" fmla="*/ 1441 w 1441"/>
                <a:gd name="T3" fmla="*/ 721 h 1441"/>
                <a:gd name="T4" fmla="*/ 721 w 1441"/>
                <a:gd name="T5" fmla="*/ 1441 h 1441"/>
                <a:gd name="T6" fmla="*/ 0 w 1441"/>
                <a:gd name="T7" fmla="*/ 721 h 1441"/>
                <a:gd name="T8" fmla="*/ 721 w 1441"/>
                <a:gd name="T9" fmla="*/ 0 h 1441"/>
                <a:gd name="T10" fmla="*/ 721 w 1441"/>
                <a:gd name="T11" fmla="*/ 186 h 1441"/>
                <a:gd name="T12" fmla="*/ 1255 w 1441"/>
                <a:gd name="T13" fmla="*/ 721 h 1441"/>
                <a:gd name="T14" fmla="*/ 721 w 1441"/>
                <a:gd name="T15" fmla="*/ 1255 h 1441"/>
                <a:gd name="T16" fmla="*/ 186 w 1441"/>
                <a:gd name="T17" fmla="*/ 721 h 1441"/>
                <a:gd name="T18" fmla="*/ 721 w 1441"/>
                <a:gd name="T19" fmla="*/ 186 h 1441"/>
                <a:gd name="T20" fmla="*/ 305 w 1441"/>
                <a:gd name="T21" fmla="*/ 928 h 1441"/>
                <a:gd name="T22" fmla="*/ 751 w 1441"/>
                <a:gd name="T23" fmla="*/ 928 h 1441"/>
                <a:gd name="T24" fmla="*/ 751 w 1441"/>
                <a:gd name="T25" fmla="*/ 1135 h 1441"/>
                <a:gd name="T26" fmla="*/ 1197 w 1441"/>
                <a:gd name="T27" fmla="*/ 721 h 1441"/>
                <a:gd name="T28" fmla="*/ 751 w 1441"/>
                <a:gd name="T29" fmla="*/ 306 h 1441"/>
                <a:gd name="T30" fmla="*/ 751 w 1441"/>
                <a:gd name="T31" fmla="*/ 513 h 1441"/>
                <a:gd name="T32" fmla="*/ 305 w 1441"/>
                <a:gd name="T33" fmla="*/ 513 h 1441"/>
                <a:gd name="T34" fmla="*/ 305 w 1441"/>
                <a:gd name="T35" fmla="*/ 928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41" h="1441">
                  <a:moveTo>
                    <a:pt x="721" y="0"/>
                  </a:moveTo>
                  <a:cubicBezTo>
                    <a:pt x="1119" y="0"/>
                    <a:pt x="1441" y="323"/>
                    <a:pt x="1441" y="721"/>
                  </a:cubicBezTo>
                  <a:cubicBezTo>
                    <a:pt x="1441" y="1119"/>
                    <a:pt x="1119" y="1441"/>
                    <a:pt x="721" y="1441"/>
                  </a:cubicBezTo>
                  <a:cubicBezTo>
                    <a:pt x="323" y="1441"/>
                    <a:pt x="0" y="1119"/>
                    <a:pt x="0" y="721"/>
                  </a:cubicBezTo>
                  <a:cubicBezTo>
                    <a:pt x="0" y="323"/>
                    <a:pt x="323" y="0"/>
                    <a:pt x="721" y="0"/>
                  </a:cubicBezTo>
                  <a:close/>
                  <a:moveTo>
                    <a:pt x="721" y="186"/>
                  </a:moveTo>
                  <a:cubicBezTo>
                    <a:pt x="1016" y="186"/>
                    <a:pt x="1255" y="426"/>
                    <a:pt x="1255" y="721"/>
                  </a:cubicBezTo>
                  <a:cubicBezTo>
                    <a:pt x="1255" y="1016"/>
                    <a:pt x="1016" y="1255"/>
                    <a:pt x="721" y="1255"/>
                  </a:cubicBezTo>
                  <a:cubicBezTo>
                    <a:pt x="426" y="1255"/>
                    <a:pt x="186" y="1016"/>
                    <a:pt x="186" y="721"/>
                  </a:cubicBezTo>
                  <a:cubicBezTo>
                    <a:pt x="186" y="426"/>
                    <a:pt x="426" y="186"/>
                    <a:pt x="721" y="186"/>
                  </a:cubicBezTo>
                  <a:close/>
                  <a:moveTo>
                    <a:pt x="305" y="928"/>
                  </a:moveTo>
                  <a:lnTo>
                    <a:pt x="751" y="928"/>
                  </a:lnTo>
                  <a:lnTo>
                    <a:pt x="751" y="1135"/>
                  </a:lnTo>
                  <a:lnTo>
                    <a:pt x="1197" y="721"/>
                  </a:lnTo>
                  <a:lnTo>
                    <a:pt x="751" y="306"/>
                  </a:lnTo>
                  <a:lnTo>
                    <a:pt x="751" y="513"/>
                  </a:lnTo>
                  <a:lnTo>
                    <a:pt x="305" y="513"/>
                  </a:lnTo>
                  <a:lnTo>
                    <a:pt x="305" y="928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5" name="矩形 14"/>
            <p:cNvSpPr/>
            <p:nvPr/>
          </p:nvSpPr>
          <p:spPr>
            <a:xfrm>
              <a:off x="4923909" y="3980011"/>
              <a:ext cx="100540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400" b="1" dirty="0" smtClean="0">
                  <a:solidFill>
                    <a:schemeClr val="bg1"/>
                  </a:solidFill>
                  <a:latin typeface="Times New Roman" pitchFamily="18" charset="0"/>
                  <a:ea typeface="微软雅黑" pitchFamily="34" charset="-122"/>
                  <a:cs typeface="Times New Roman" pitchFamily="18" charset="0"/>
                </a:rPr>
                <a:t>PULL</a:t>
              </a:r>
              <a:endParaRPr lang="zh-CN" altLang="en-US" sz="2400" b="1" dirty="0">
                <a:solidFill>
                  <a:schemeClr val="bg1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13266605"/>
      </p:ext>
    </p:extLst>
  </p:cSld>
  <p:clrMapOvr>
    <a:masterClrMapping/>
  </p:clrMapOvr>
  <p:transition spd="slow" advClick="0" advTm="0">
    <p:pull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340437" y="1754408"/>
            <a:ext cx="16385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kern="0" dirty="0" smtClean="0">
                <a:solidFill>
                  <a:srgbClr val="4D4D4D"/>
                </a:solidFill>
                <a:latin typeface="微软雅黑"/>
                <a:ea typeface="微软雅黑"/>
              </a:rPr>
              <a:t>NDP</a:t>
            </a:r>
            <a:r>
              <a:rPr lang="zh-CN" altLang="en-US" b="1" kern="0" dirty="0">
                <a:solidFill>
                  <a:srgbClr val="4D4D4D"/>
                </a:solidFill>
                <a:latin typeface="微软雅黑"/>
                <a:ea typeface="微软雅黑"/>
              </a:rPr>
              <a:t>协议模型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973056" y="1138600"/>
            <a:ext cx="4555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0" cap="none" spc="0" normalizeH="0" baseline="0" noProof="0" dirty="0" smtClean="0">
                <a:ln>
                  <a:noFill/>
                </a:ln>
                <a:solidFill>
                  <a:srgbClr val="F8F8F8"/>
                </a:solidFill>
                <a:effectLst/>
                <a:uLnTx/>
                <a:uFillTx/>
                <a:latin typeface="微软雅黑"/>
                <a:ea typeface="微软雅黑"/>
              </a:rPr>
              <a:t>0</a:t>
            </a:r>
            <a:endParaRPr kumimoji="0" lang="zh-CN" altLang="en-US" sz="3600" b="0" i="0" u="none" strike="noStrike" kern="0" cap="none" spc="0" normalizeH="0" baseline="0" noProof="0" dirty="0">
              <a:ln>
                <a:noFill/>
              </a:ln>
              <a:solidFill>
                <a:srgbClr val="F8F8F8"/>
              </a:solidFill>
              <a:effectLst/>
              <a:uLnTx/>
              <a:uFillTx/>
              <a:latin typeface="微软雅黑"/>
              <a:ea typeface="微软雅黑"/>
            </a:endParaRPr>
          </a:p>
        </p:txBody>
      </p:sp>
      <p:pic>
        <p:nvPicPr>
          <p:cNvPr id="2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16" y="0"/>
            <a:ext cx="994792" cy="129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8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976" b="80781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0243"/>
          <a:stretch/>
        </p:blipFill>
        <p:spPr bwMode="auto">
          <a:xfrm>
            <a:off x="150168" y="379858"/>
            <a:ext cx="792088" cy="3763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9" name="组合 28"/>
          <p:cNvGrpSpPr/>
          <p:nvPr/>
        </p:nvGrpSpPr>
        <p:grpSpPr>
          <a:xfrm>
            <a:off x="323528" y="337220"/>
            <a:ext cx="3672408" cy="504056"/>
            <a:chOff x="323528" y="337220"/>
            <a:chExt cx="3672408" cy="504056"/>
          </a:xfrm>
        </p:grpSpPr>
        <p:sp>
          <p:nvSpPr>
            <p:cNvPr id="30" name="五边形 29"/>
            <p:cNvSpPr/>
            <p:nvPr/>
          </p:nvSpPr>
          <p:spPr>
            <a:xfrm>
              <a:off x="323528" y="337220"/>
              <a:ext cx="3672408" cy="504056"/>
            </a:xfrm>
            <a:prstGeom prst="homePlate">
              <a:avLst/>
            </a:prstGeom>
            <a:solidFill>
              <a:srgbClr val="013B6D"/>
            </a:solidFill>
            <a:ln>
              <a:solidFill>
                <a:srgbClr val="013B6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395536" y="337220"/>
              <a:ext cx="345638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启     动</a:t>
              </a:r>
              <a:endParaRPr lang="zh-CN" altLang="en-US" sz="2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pic>
        <p:nvPicPr>
          <p:cNvPr id="32" name="图片 31"/>
          <p:cNvPicPr/>
          <p:nvPr/>
        </p:nvPicPr>
        <p:blipFill>
          <a:blip r:embed="rId6"/>
          <a:stretch>
            <a:fillRect/>
          </a:stretch>
        </p:blipFill>
        <p:spPr>
          <a:xfrm>
            <a:off x="860799" y="2492392"/>
            <a:ext cx="2597866" cy="2309324"/>
          </a:xfrm>
          <a:prstGeom prst="rect">
            <a:avLst/>
          </a:prstGeom>
        </p:spPr>
      </p:pic>
      <p:pic>
        <p:nvPicPr>
          <p:cNvPr id="33" name="图片 32"/>
          <p:cNvPicPr/>
          <p:nvPr/>
        </p:nvPicPr>
        <p:blipFill rotWithShape="1">
          <a:blip r:embed="rId7"/>
          <a:srcRect t="25151" r="20730" b="19355"/>
          <a:stretch/>
        </p:blipFill>
        <p:spPr>
          <a:xfrm>
            <a:off x="5076056" y="2492392"/>
            <a:ext cx="2592288" cy="2309324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4557385" y="1600265"/>
            <a:ext cx="44791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kern="0" dirty="0" smtClean="0">
                <a:solidFill>
                  <a:srgbClr val="4D4D4D"/>
                </a:solidFill>
                <a:latin typeface="微软雅黑"/>
                <a:ea typeface="微软雅黑"/>
              </a:rPr>
              <a:t>为了</a:t>
            </a:r>
            <a:r>
              <a:rPr lang="zh-CN" altLang="en-US" b="1" kern="0" dirty="0">
                <a:solidFill>
                  <a:srgbClr val="4D4D4D"/>
                </a:solidFill>
                <a:latin typeface="微软雅黑"/>
                <a:ea typeface="微软雅黑"/>
              </a:rPr>
              <a:t>最小化延迟，以线路速率开始发送。</a:t>
            </a:r>
            <a:endParaRPr lang="en-US" altLang="zh-CN" b="1" kern="0" dirty="0">
              <a:solidFill>
                <a:srgbClr val="4D4D4D"/>
              </a:solidFill>
              <a:latin typeface="微软雅黑"/>
              <a:ea typeface="微软雅黑"/>
            </a:endParaRPr>
          </a:p>
          <a:p>
            <a:r>
              <a:rPr lang="zh-CN" altLang="en-US" b="1" kern="0" dirty="0" smtClean="0">
                <a:solidFill>
                  <a:srgbClr val="4D4D4D"/>
                </a:solidFill>
                <a:latin typeface="微软雅黑"/>
                <a:ea typeface="微软雅黑"/>
              </a:rPr>
              <a:t>没有</a:t>
            </a:r>
            <a:r>
              <a:rPr lang="zh-CN" altLang="en-US" b="1" kern="0" dirty="0">
                <a:solidFill>
                  <a:srgbClr val="4D4D4D"/>
                </a:solidFill>
                <a:latin typeface="微软雅黑"/>
                <a:ea typeface="微软雅黑"/>
              </a:rPr>
              <a:t>预先</a:t>
            </a:r>
            <a:r>
              <a:rPr lang="zh-CN" altLang="en-US" b="1" kern="0" dirty="0" smtClean="0">
                <a:solidFill>
                  <a:srgbClr val="4D4D4D"/>
                </a:solidFill>
                <a:latin typeface="微软雅黑"/>
                <a:ea typeface="微软雅黑"/>
              </a:rPr>
              <a:t>的</a:t>
            </a:r>
            <a:r>
              <a:rPr lang="zh-CN" altLang="en-US" b="1" kern="0" dirty="0">
                <a:solidFill>
                  <a:srgbClr val="4D4D4D"/>
                </a:solidFill>
                <a:latin typeface="微软雅黑"/>
                <a:ea typeface="微软雅黑"/>
              </a:rPr>
              <a:t>握手：</a:t>
            </a:r>
            <a:r>
              <a:rPr lang="en-US" altLang="zh-CN" b="1" kern="0" dirty="0">
                <a:solidFill>
                  <a:srgbClr val="4D4D4D"/>
                </a:solidFill>
                <a:latin typeface="微软雅黑"/>
                <a:ea typeface="微软雅黑"/>
              </a:rPr>
              <a:t>0</a:t>
            </a:r>
            <a:r>
              <a:rPr lang="zh-CN" altLang="en-US" b="1" kern="0" dirty="0">
                <a:solidFill>
                  <a:srgbClr val="4D4D4D"/>
                </a:solidFill>
                <a:latin typeface="微软雅黑"/>
                <a:ea typeface="微软雅黑"/>
              </a:rPr>
              <a:t>往返时延建立</a:t>
            </a:r>
            <a:endParaRPr lang="en-US" altLang="zh-CN" b="1" kern="0" dirty="0">
              <a:solidFill>
                <a:srgbClr val="4D4D4D"/>
              </a:solidFill>
              <a:latin typeface="微软雅黑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2502873017"/>
      </p:ext>
    </p:extLst>
  </p:cSld>
  <p:clrMapOvr>
    <a:masterClrMapping/>
  </p:clrMapOvr>
  <p:transition spd="slow" advClick="0" advTm="0">
    <p:pull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98752" y="1358106"/>
            <a:ext cx="29939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kern="0" dirty="0" smtClean="0">
                <a:solidFill>
                  <a:srgbClr val="4D4D4D"/>
                </a:solidFill>
                <a:latin typeface="微软雅黑"/>
                <a:ea typeface="微软雅黑"/>
              </a:rPr>
              <a:t>这</a:t>
            </a:r>
            <a:r>
              <a:rPr lang="zh-CN" altLang="en-US" b="1" kern="0" dirty="0">
                <a:solidFill>
                  <a:srgbClr val="4D4D4D"/>
                </a:solidFill>
                <a:latin typeface="微软雅黑"/>
                <a:ea typeface="微软雅黑"/>
              </a:rPr>
              <a:t>是一个</a:t>
            </a:r>
            <a:r>
              <a:rPr lang="en-US" altLang="zh-CN" b="1" kern="0" dirty="0" smtClean="0">
                <a:solidFill>
                  <a:srgbClr val="4D4D4D"/>
                </a:solidFill>
                <a:latin typeface="微软雅黑"/>
                <a:ea typeface="微软雅黑"/>
              </a:rPr>
              <a:t>CLOS</a:t>
            </a:r>
            <a:r>
              <a:rPr lang="zh-CN" altLang="en-US" b="1" kern="0" dirty="0" smtClean="0">
                <a:solidFill>
                  <a:srgbClr val="4D4D4D"/>
                </a:solidFill>
                <a:latin typeface="微软雅黑"/>
                <a:ea typeface="微软雅黑"/>
              </a:rPr>
              <a:t>网状拓扑</a:t>
            </a:r>
            <a:endParaRPr lang="en-US" altLang="zh-CN" b="1" kern="0" dirty="0" smtClean="0">
              <a:solidFill>
                <a:srgbClr val="4D4D4D"/>
              </a:solidFill>
              <a:latin typeface="微软雅黑"/>
              <a:ea typeface="微软雅黑"/>
            </a:endParaRPr>
          </a:p>
          <a:p>
            <a:r>
              <a:rPr lang="zh-CN" altLang="en-US" b="1" kern="0" dirty="0" smtClean="0">
                <a:solidFill>
                  <a:srgbClr val="4D4D4D"/>
                </a:solidFill>
                <a:latin typeface="微软雅黑"/>
                <a:ea typeface="微软雅黑"/>
              </a:rPr>
              <a:t>结构 </a:t>
            </a:r>
            <a:r>
              <a:rPr lang="en-US" altLang="zh-CN" b="1" kern="0" dirty="0" smtClean="0">
                <a:solidFill>
                  <a:srgbClr val="4D4D4D"/>
                </a:solidFill>
                <a:latin typeface="微软雅黑"/>
                <a:ea typeface="微软雅黑"/>
              </a:rPr>
              <a:t>,</a:t>
            </a:r>
            <a:r>
              <a:rPr lang="zh-CN" altLang="en-US" b="1" kern="0" dirty="0" smtClean="0">
                <a:solidFill>
                  <a:srgbClr val="4D4D4D"/>
                </a:solidFill>
                <a:latin typeface="微软雅黑"/>
                <a:ea typeface="微软雅黑"/>
              </a:rPr>
              <a:t>  方块</a:t>
            </a:r>
            <a:r>
              <a:rPr lang="zh-CN" altLang="en-US" b="1" kern="0" dirty="0">
                <a:solidFill>
                  <a:srgbClr val="4D4D4D"/>
                </a:solidFill>
                <a:latin typeface="微软雅黑"/>
                <a:ea typeface="微软雅黑"/>
              </a:rPr>
              <a:t>是发送方</a:t>
            </a:r>
            <a:r>
              <a:rPr lang="zh-CN" altLang="en-US" b="1" kern="0" dirty="0" smtClean="0">
                <a:solidFill>
                  <a:srgbClr val="4D4D4D"/>
                </a:solidFill>
                <a:latin typeface="微软雅黑"/>
                <a:ea typeface="微软雅黑"/>
              </a:rPr>
              <a:t>接</a:t>
            </a:r>
            <a:endParaRPr lang="en-US" altLang="zh-CN" b="1" kern="0" dirty="0" smtClean="0">
              <a:solidFill>
                <a:srgbClr val="4D4D4D"/>
              </a:solidFill>
              <a:latin typeface="微软雅黑"/>
              <a:ea typeface="微软雅黑"/>
            </a:endParaRPr>
          </a:p>
          <a:p>
            <a:r>
              <a:rPr lang="zh-CN" altLang="en-US" b="1" kern="0" dirty="0" smtClean="0">
                <a:solidFill>
                  <a:srgbClr val="4D4D4D"/>
                </a:solidFill>
                <a:latin typeface="微软雅黑"/>
                <a:ea typeface="微软雅黑"/>
              </a:rPr>
              <a:t>收方</a:t>
            </a:r>
            <a:r>
              <a:rPr lang="en-US" altLang="zh-CN" b="1" kern="0" dirty="0" smtClean="0">
                <a:solidFill>
                  <a:srgbClr val="4D4D4D"/>
                </a:solidFill>
                <a:latin typeface="微软雅黑"/>
                <a:ea typeface="微软雅黑"/>
              </a:rPr>
              <a:t>,</a:t>
            </a:r>
            <a:r>
              <a:rPr lang="zh-CN" altLang="en-US" b="1" kern="0" dirty="0" smtClean="0">
                <a:solidFill>
                  <a:srgbClr val="4D4D4D"/>
                </a:solidFill>
                <a:latin typeface="微软雅黑"/>
                <a:ea typeface="微软雅黑"/>
              </a:rPr>
              <a:t>远点</a:t>
            </a:r>
            <a:r>
              <a:rPr lang="zh-CN" altLang="en-US" b="1" kern="0" dirty="0">
                <a:solidFill>
                  <a:srgbClr val="4D4D4D"/>
                </a:solidFill>
                <a:latin typeface="微软雅黑"/>
                <a:ea typeface="微软雅黑"/>
              </a:rPr>
              <a:t>代表交换节点设备</a:t>
            </a:r>
          </a:p>
        </p:txBody>
      </p:sp>
      <p:pic>
        <p:nvPicPr>
          <p:cNvPr id="2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16" y="0"/>
            <a:ext cx="994792" cy="129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8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976" b="80781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0243"/>
          <a:stretch/>
        </p:blipFill>
        <p:spPr bwMode="auto">
          <a:xfrm>
            <a:off x="150168" y="379858"/>
            <a:ext cx="792088" cy="3763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9" name="组合 28"/>
          <p:cNvGrpSpPr/>
          <p:nvPr/>
        </p:nvGrpSpPr>
        <p:grpSpPr>
          <a:xfrm>
            <a:off x="323528" y="337220"/>
            <a:ext cx="3672408" cy="504056"/>
            <a:chOff x="323528" y="337220"/>
            <a:chExt cx="3672408" cy="504056"/>
          </a:xfrm>
        </p:grpSpPr>
        <p:sp>
          <p:nvSpPr>
            <p:cNvPr id="30" name="五边形 29"/>
            <p:cNvSpPr/>
            <p:nvPr/>
          </p:nvSpPr>
          <p:spPr>
            <a:xfrm>
              <a:off x="323528" y="337220"/>
              <a:ext cx="3672408" cy="504056"/>
            </a:xfrm>
            <a:prstGeom prst="homePlate">
              <a:avLst/>
            </a:prstGeom>
            <a:solidFill>
              <a:srgbClr val="013B6D"/>
            </a:solidFill>
            <a:ln>
              <a:solidFill>
                <a:srgbClr val="013B6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395536" y="337220"/>
              <a:ext cx="345638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启     动</a:t>
              </a:r>
              <a:endParaRPr lang="zh-CN" altLang="en-US" sz="2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5528432" y="1358106"/>
            <a:ext cx="24929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kern="0" dirty="0" smtClean="0">
                <a:solidFill>
                  <a:srgbClr val="4D4D4D"/>
                </a:solidFill>
                <a:latin typeface="微软雅黑"/>
                <a:ea typeface="微软雅黑"/>
              </a:rPr>
              <a:t>为了最小化延迟，流量</a:t>
            </a:r>
            <a:endParaRPr lang="en-US" altLang="zh-CN" b="1" kern="0" dirty="0" smtClean="0">
              <a:solidFill>
                <a:srgbClr val="4D4D4D"/>
              </a:solidFill>
              <a:latin typeface="微软雅黑"/>
              <a:ea typeface="微软雅黑"/>
            </a:endParaRPr>
          </a:p>
          <a:p>
            <a:r>
              <a:rPr lang="zh-CN" altLang="en-US" b="1" kern="0" dirty="0" smtClean="0">
                <a:solidFill>
                  <a:srgbClr val="4D4D4D"/>
                </a:solidFill>
                <a:latin typeface="微软雅黑"/>
                <a:ea typeface="微软雅黑"/>
              </a:rPr>
              <a:t>必须以线路速率启动</a:t>
            </a:r>
            <a:endParaRPr lang="zh-CN" altLang="en-US" b="1" kern="0" dirty="0">
              <a:solidFill>
                <a:srgbClr val="4D4D4D"/>
              </a:solidFill>
              <a:latin typeface="微软雅黑"/>
              <a:ea typeface="微软雅黑"/>
            </a:endParaRPr>
          </a:p>
        </p:txBody>
      </p:sp>
      <p:pic>
        <p:nvPicPr>
          <p:cNvPr id="12" name="图片 11"/>
          <p:cNvPicPr/>
          <p:nvPr/>
        </p:nvPicPr>
        <p:blipFill rotWithShape="1">
          <a:blip r:embed="rId6"/>
          <a:srcRect t="28143" r="9760" b="25763"/>
          <a:stretch/>
        </p:blipFill>
        <p:spPr>
          <a:xfrm>
            <a:off x="395536" y="2425452"/>
            <a:ext cx="3600400" cy="1725930"/>
          </a:xfrm>
          <a:prstGeom prst="rect">
            <a:avLst/>
          </a:prstGeom>
        </p:spPr>
      </p:pic>
      <p:pic>
        <p:nvPicPr>
          <p:cNvPr id="13" name="图片 12"/>
          <p:cNvPicPr/>
          <p:nvPr/>
        </p:nvPicPr>
        <p:blipFill rotWithShape="1">
          <a:blip r:embed="rId7"/>
          <a:srcRect l="29492" t="14821" r="30737" b="12551"/>
          <a:stretch/>
        </p:blipFill>
        <p:spPr>
          <a:xfrm>
            <a:off x="5449462" y="2425452"/>
            <a:ext cx="2650930" cy="2753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597357"/>
      </p:ext>
    </p:extLst>
  </p:cSld>
  <p:clrMapOvr>
    <a:masterClrMapping/>
  </p:clrMapOvr>
  <p:transition spd="slow" advClick="0" advTm="0">
    <p:pull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5696" y="1295400"/>
            <a:ext cx="6681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b="1" kern="0" dirty="0" smtClean="0">
                <a:solidFill>
                  <a:srgbClr val="4D4D4D"/>
                </a:solidFill>
                <a:latin typeface="微软雅黑"/>
                <a:ea typeface="微软雅黑"/>
              </a:rPr>
              <a:t>CLOS</a:t>
            </a:r>
            <a:r>
              <a:rPr lang="zh-CN" altLang="en-US" b="1" kern="0" dirty="0" smtClean="0">
                <a:solidFill>
                  <a:srgbClr val="4D4D4D"/>
                </a:solidFill>
                <a:latin typeface="微软雅黑"/>
                <a:ea typeface="微软雅黑"/>
              </a:rPr>
              <a:t>拓扑提供足够的带宽给每个人来</a:t>
            </a:r>
            <a:r>
              <a:rPr lang="zh-CN" altLang="en-US" b="1" kern="0" dirty="0">
                <a:solidFill>
                  <a:srgbClr val="4D4D4D"/>
                </a:solidFill>
                <a:latin typeface="微软雅黑"/>
                <a:ea typeface="微软雅黑"/>
              </a:rPr>
              <a:t>以</a:t>
            </a:r>
            <a:r>
              <a:rPr lang="zh-CN" altLang="en-US" b="1" kern="0" dirty="0" smtClean="0">
                <a:solidFill>
                  <a:srgbClr val="4D4D4D"/>
                </a:solidFill>
                <a:latin typeface="微软雅黑"/>
                <a:ea typeface="微软雅黑"/>
              </a:rPr>
              <a:t>线路速率发送</a:t>
            </a:r>
            <a:endParaRPr lang="zh-CN" altLang="en-US" b="1" kern="0" dirty="0">
              <a:solidFill>
                <a:srgbClr val="4D4D4D"/>
              </a:solidFill>
              <a:latin typeface="微软雅黑"/>
              <a:ea typeface="微软雅黑"/>
            </a:endParaRPr>
          </a:p>
        </p:txBody>
      </p:sp>
      <p:pic>
        <p:nvPicPr>
          <p:cNvPr id="2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16" y="0"/>
            <a:ext cx="994792" cy="129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8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976" b="80781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0243"/>
          <a:stretch/>
        </p:blipFill>
        <p:spPr bwMode="auto">
          <a:xfrm>
            <a:off x="150168" y="379858"/>
            <a:ext cx="792088" cy="3763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9" name="组合 28"/>
          <p:cNvGrpSpPr/>
          <p:nvPr/>
        </p:nvGrpSpPr>
        <p:grpSpPr>
          <a:xfrm>
            <a:off x="323528" y="337220"/>
            <a:ext cx="3672408" cy="504056"/>
            <a:chOff x="323528" y="337220"/>
            <a:chExt cx="3672408" cy="504056"/>
          </a:xfrm>
        </p:grpSpPr>
        <p:sp>
          <p:nvSpPr>
            <p:cNvPr id="30" name="五边形 29"/>
            <p:cNvSpPr/>
            <p:nvPr/>
          </p:nvSpPr>
          <p:spPr>
            <a:xfrm>
              <a:off x="323528" y="337220"/>
              <a:ext cx="3672408" cy="504056"/>
            </a:xfrm>
            <a:prstGeom prst="homePlate">
              <a:avLst/>
            </a:prstGeom>
            <a:solidFill>
              <a:srgbClr val="013B6D"/>
            </a:solidFill>
            <a:ln>
              <a:solidFill>
                <a:srgbClr val="013B6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395536" y="337220"/>
              <a:ext cx="345638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启     动</a:t>
              </a:r>
              <a:endParaRPr lang="zh-CN" altLang="en-US" sz="2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pic>
        <p:nvPicPr>
          <p:cNvPr id="11" name="图片 10"/>
          <p:cNvPicPr/>
          <p:nvPr/>
        </p:nvPicPr>
        <p:blipFill rotWithShape="1">
          <a:blip r:embed="rId6"/>
          <a:srcRect l="28500" t="16163" r="31125" b="10479"/>
          <a:stretch/>
        </p:blipFill>
        <p:spPr>
          <a:xfrm>
            <a:off x="3239852" y="1993404"/>
            <a:ext cx="2772308" cy="2963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570267"/>
      </p:ext>
    </p:extLst>
  </p:cSld>
  <p:clrMapOvr>
    <a:masterClrMapping/>
  </p:clrMapOvr>
  <p:transition spd="slow" advClick="0" advTm="0">
    <p:pull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534</TotalTime>
  <Words>1076</Words>
  <Application>Microsoft Macintosh PowerPoint</Application>
  <PresentationFormat>全屏显示(16:10)</PresentationFormat>
  <Paragraphs>191</Paragraphs>
  <Slides>32</Slides>
  <Notes>32</Notes>
  <HiddenSlides>0</HiddenSlides>
  <MMClips>1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32</vt:i4>
      </vt:variant>
    </vt:vector>
  </HeadingPairs>
  <TitlesOfParts>
    <vt:vector size="43" baseType="lpstr">
      <vt:lpstr>Agency FB</vt:lpstr>
      <vt:lpstr>Arial</vt:lpstr>
      <vt:lpstr>Calibri</vt:lpstr>
      <vt:lpstr>Impact</vt:lpstr>
      <vt:lpstr>Segoe UI</vt:lpstr>
      <vt:lpstr>Times New Roman</vt:lpstr>
      <vt:lpstr>方正兰亭粗黑_GBK</vt:lpstr>
      <vt:lpstr>宋体</vt:lpstr>
      <vt:lpstr>微软雅黑</vt:lpstr>
      <vt:lpstr>造字工房尚雅体演示版常规体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15.0038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铭恒优品</dc:title>
  <dc:subject>铭恒优品</dc:subject>
  <dc:creator>铭恒优品</dc:creator>
  <cp:keywords>https://shop576669486.taobao.com</cp:keywords>
  <dc:description>https://shop576669486.taobao.com</dc:description>
  <cp:lastModifiedBy>Microsoft Office 用户</cp:lastModifiedBy>
  <cp:revision>99</cp:revision>
  <dcterms:created xsi:type="dcterms:W3CDTF">2014-11-28T15:02:54Z</dcterms:created>
  <dcterms:modified xsi:type="dcterms:W3CDTF">2018-06-20T09:44:18Z</dcterms:modified>
  <cp:category>https://shop576669486.taobao.com</cp:category>
</cp:coreProperties>
</file>